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2" r:id="rId8"/>
    <p:sldId id="261" r:id="rId9"/>
    <p:sldId id="269" r:id="rId10"/>
    <p:sldId id="270" r:id="rId11"/>
    <p:sldId id="271"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2E735BD-8711-46A2-823D-4CC97372B71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294970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E735BD-8711-46A2-823D-4CC97372B71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118192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E735BD-8711-46A2-823D-4CC97372B71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241976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E735BD-8711-46A2-823D-4CC97372B71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393274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735BD-8711-46A2-823D-4CC97372B71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210571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2E735BD-8711-46A2-823D-4CC97372B71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361232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2E735BD-8711-46A2-823D-4CC97372B714}" type="datetimeFigureOut">
              <a:rPr lang="en-AU" smtClean="0"/>
              <a:pPr/>
              <a:t>1/02/2012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39245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2E735BD-8711-46A2-823D-4CC97372B714}" type="datetimeFigureOut">
              <a:rPr lang="en-AU" smtClean="0"/>
              <a:pPr/>
              <a:t>1/02/2012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42464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735BD-8711-46A2-823D-4CC97372B714}" type="datetimeFigureOut">
              <a:rPr lang="en-AU" smtClean="0"/>
              <a:pPr/>
              <a:t>1/02/2012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144375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735BD-8711-46A2-823D-4CC97372B71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153959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735BD-8711-46A2-823D-4CC97372B71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95E5AE-015A-44A0-A248-A2B8A697CB70}" type="slidenum">
              <a:rPr lang="en-AU" smtClean="0"/>
              <a:pPr/>
              <a:t>‹#›</a:t>
            </a:fld>
            <a:endParaRPr lang="en-AU"/>
          </a:p>
        </p:txBody>
      </p:sp>
    </p:spTree>
    <p:extLst>
      <p:ext uri="{BB962C8B-B14F-4D97-AF65-F5344CB8AC3E}">
        <p14:creationId xmlns:p14="http://schemas.microsoft.com/office/powerpoint/2010/main" val="403652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735BD-8711-46A2-823D-4CC97372B714}" type="datetimeFigureOut">
              <a:rPr lang="en-AU" smtClean="0"/>
              <a:pPr/>
              <a:t>1/02/2012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5E5AE-015A-44A0-A248-A2B8A697CB70}" type="slidenum">
              <a:rPr lang="en-AU" smtClean="0"/>
              <a:pPr/>
              <a:t>‹#›</a:t>
            </a:fld>
            <a:endParaRPr lang="en-AU"/>
          </a:p>
        </p:txBody>
      </p:sp>
    </p:spTree>
    <p:extLst>
      <p:ext uri="{BB962C8B-B14F-4D97-AF65-F5344CB8AC3E}">
        <p14:creationId xmlns:p14="http://schemas.microsoft.com/office/powerpoint/2010/main" val="1678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646089"/>
          </a:xfrm>
          <a:blipFill rotWithShape="1">
            <a:blip r:embed="rId2"/>
            <a:stretch>
              <a:fillRect/>
            </a:stretch>
          </a:blipFill>
        </p:spPr>
        <p:txBody>
          <a:bodyPr>
            <a:normAutofit fontScale="90000"/>
          </a:bodyPr>
          <a:lstStyle/>
          <a:p>
            <a:r>
              <a:rPr lang="en-AU" sz="3556" dirty="0" smtClean="0">
                <a:latin typeface="Lucida Calligraphy"/>
                <a:cs typeface="Lucida Calligraphy"/>
              </a:rPr>
              <a:t/>
            </a:r>
            <a:br>
              <a:rPr lang="en-AU" sz="3556" dirty="0" smtClean="0">
                <a:latin typeface="Lucida Calligraphy"/>
                <a:cs typeface="Lucida Calligraphy"/>
              </a:rPr>
            </a:br>
            <a:r>
              <a:rPr lang="en-AU" sz="2222" dirty="0" smtClean="0">
                <a:latin typeface="Lucida Calligraphy"/>
                <a:cs typeface="Lucida Calligraphy"/>
              </a:rPr>
              <a:t>Bound for South Australia 1836</a:t>
            </a:r>
            <a:r>
              <a:rPr lang="en-AU" sz="3556" dirty="0" smtClean="0">
                <a:latin typeface="Lucida Calligraphy"/>
                <a:cs typeface="Lucida Calligraphy"/>
              </a:rPr>
              <a:t/>
            </a:r>
            <a:br>
              <a:rPr lang="en-AU" sz="3556" dirty="0" smtClean="0">
                <a:latin typeface="Lucida Calligraphy"/>
                <a:cs typeface="Lucida Calligraphy"/>
              </a:rPr>
            </a:br>
            <a:r>
              <a:rPr lang="en-AU" sz="3556" dirty="0" smtClean="0">
                <a:latin typeface="Lucida Calligraphy"/>
                <a:cs typeface="Lucida Calligraphy"/>
              </a:rPr>
              <a:t>Fishing </a:t>
            </a:r>
            <a:br>
              <a:rPr lang="en-AU" sz="3556" dirty="0" smtClean="0">
                <a:latin typeface="Lucida Calligraphy"/>
                <a:cs typeface="Lucida Calligraphy"/>
              </a:rPr>
            </a:br>
            <a:r>
              <a:rPr lang="en-AU" sz="3556" dirty="0" smtClean="0">
                <a:latin typeface="Lucida Calligraphy"/>
                <a:cs typeface="Lucida Calligraphy"/>
              </a:rPr>
              <a:t>Week 11</a:t>
            </a:r>
            <a:r>
              <a:rPr lang="en-AU" dirty="0" smtClean="0"/>
              <a:t/>
            </a:r>
            <a:br>
              <a:rPr lang="en-AU" dirty="0" smtClean="0"/>
            </a:br>
            <a:endParaRPr lang="en-AU" dirty="0"/>
          </a:p>
        </p:txBody>
      </p:sp>
      <p:sp>
        <p:nvSpPr>
          <p:cNvPr id="3" name="Subtitle 2"/>
          <p:cNvSpPr>
            <a:spLocks noGrp="1"/>
          </p:cNvSpPr>
          <p:nvPr>
            <p:ph type="subTitle" idx="1"/>
          </p:nvPr>
        </p:nvSpPr>
        <p:spPr>
          <a:xfrm>
            <a:off x="1043608" y="1470134"/>
            <a:ext cx="6400800" cy="5387865"/>
          </a:xfrm>
        </p:spPr>
        <p:txBody>
          <a:bodyPr>
            <a:normAutofit/>
          </a:bodyPr>
          <a:lstStyle/>
          <a:p>
            <a:pPr algn="l"/>
            <a:endParaRPr lang="en-AU" dirty="0" smtClean="0"/>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r>
              <a:rPr lang="en-US" sz="1800" dirty="0" smtClean="0">
                <a:solidFill>
                  <a:srgbClr val="EEECE1"/>
                </a:solidFill>
              </a:rPr>
              <a:t>1.Salmon 2.Mackarel. 3.Carp 4.Tench 5.Flying Fish" engraved by </a:t>
            </a:r>
            <a:r>
              <a:rPr lang="en-US" sz="1800" dirty="0" err="1" smtClean="0">
                <a:solidFill>
                  <a:srgbClr val="EEECE1"/>
                </a:solidFill>
              </a:rPr>
              <a:t>T.Dixon</a:t>
            </a:r>
            <a:r>
              <a:rPr lang="en-US" sz="1800" dirty="0" smtClean="0">
                <a:solidFill>
                  <a:srgbClr val="EEECE1"/>
                </a:solidFill>
              </a:rPr>
              <a:t>, published in Oliver Goldsmith's </a:t>
            </a:r>
            <a:r>
              <a:rPr lang="en-US" sz="1800" i="1" dirty="0" smtClean="0">
                <a:solidFill>
                  <a:srgbClr val="EEECE1"/>
                </a:solidFill>
              </a:rPr>
              <a:t>History of the Earth and Animated Nature</a:t>
            </a:r>
            <a:r>
              <a:rPr lang="en-US" sz="1800" dirty="0" smtClean="0">
                <a:solidFill>
                  <a:srgbClr val="EEECE1"/>
                </a:solidFill>
              </a:rPr>
              <a:t>', 1822.</a:t>
            </a:r>
            <a:endParaRPr lang="en-AU" sz="1800" dirty="0" smtClean="0">
              <a:solidFill>
                <a:srgbClr val="EEECE1"/>
              </a:solidFill>
            </a:endParaRPr>
          </a:p>
          <a:p>
            <a:pPr algn="l"/>
            <a:endParaRPr lang="en-AU" sz="1800" dirty="0" smtClean="0"/>
          </a:p>
          <a:p>
            <a:pPr algn="l"/>
            <a:endParaRPr lang="en-AU" sz="1800" dirty="0"/>
          </a:p>
          <a:p>
            <a:pPr algn="l"/>
            <a:endParaRPr lang="en-AU" sz="1800" dirty="0" smtClean="0"/>
          </a:p>
          <a:p>
            <a:pPr algn="l"/>
            <a:endParaRPr lang="en-AU" sz="1800" dirty="0"/>
          </a:p>
          <a:p>
            <a:pPr algn="l"/>
            <a:endParaRPr lang="en-AU" sz="1800" dirty="0" smtClean="0"/>
          </a:p>
          <a:p>
            <a:pPr algn="l"/>
            <a:endParaRPr lang="en-AU" sz="1800" dirty="0"/>
          </a:p>
          <a:p>
            <a:pPr algn="l"/>
            <a:endParaRPr lang="en-AU" sz="1800" dirty="0" smtClean="0"/>
          </a:p>
          <a:p>
            <a:pPr algn="l"/>
            <a:endParaRPr lang="en-AU" sz="1800" dirty="0"/>
          </a:p>
          <a:p>
            <a:pPr algn="l"/>
            <a:endParaRPr lang="en-AU" sz="1800" dirty="0" smtClean="0"/>
          </a:p>
          <a:p>
            <a:pPr algn="l"/>
            <a:endParaRPr lang="en-AU" sz="1800" dirty="0"/>
          </a:p>
          <a:p>
            <a:endParaRPr lang="en-AU" sz="1800" dirty="0" smtClean="0"/>
          </a:p>
          <a:p>
            <a:endParaRPr lang="en-AU" sz="1800" dirty="0" smtClean="0"/>
          </a:p>
          <a:p>
            <a:endParaRPr lang="en-AU" sz="1800" dirty="0" smtClean="0"/>
          </a:p>
        </p:txBody>
      </p:sp>
      <p:pic>
        <p:nvPicPr>
          <p:cNvPr id="5" name="Picture 4"/>
          <p:cNvPicPr>
            <a:picLocks noChangeAspect="1"/>
          </p:cNvPicPr>
          <p:nvPr/>
        </p:nvPicPr>
        <p:blipFill>
          <a:blip r:embed="rId3"/>
          <a:stretch>
            <a:fillRect/>
          </a:stretch>
        </p:blipFill>
        <p:spPr>
          <a:xfrm>
            <a:off x="3505201" y="2073440"/>
            <a:ext cx="1981200" cy="3336759"/>
          </a:xfrm>
          <a:prstGeom prst="rect">
            <a:avLst/>
          </a:prstGeom>
        </p:spPr>
      </p:pic>
    </p:spTree>
    <p:extLst>
      <p:ext uri="{BB962C8B-B14F-4D97-AF65-F5344CB8AC3E}">
        <p14:creationId xmlns:p14="http://schemas.microsoft.com/office/powerpoint/2010/main" val="92521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solidFill>
                <a:srgbClr val="EEECE1"/>
              </a:solidFill>
            </a:endParaRPr>
          </a:p>
          <a:p>
            <a:pPr marL="0" indent="0">
              <a:buNone/>
            </a:pPr>
            <a:endParaRPr lang="en-AU" sz="2000" dirty="0" smtClean="0">
              <a:solidFill>
                <a:srgbClr val="EEECE1"/>
              </a:solidFill>
            </a:endParaRPr>
          </a:p>
          <a:p>
            <a:pPr marL="0" indent="0" algn="ctr">
              <a:buNone/>
            </a:pPr>
            <a:r>
              <a:rPr lang="en-AU" sz="1800" dirty="0" smtClean="0">
                <a:solidFill>
                  <a:srgbClr val="EEECE1"/>
                </a:solidFill>
              </a:rPr>
              <a:t>	</a:t>
            </a:r>
            <a:r>
              <a:rPr lang="en-US" sz="1800" dirty="0" smtClean="0">
                <a:solidFill>
                  <a:srgbClr val="EEECE1"/>
                </a:solidFill>
              </a:rPr>
              <a:t>Shark, hammerhead Shark &amp; Sawfish ] Chromo-lithograph published in </a:t>
            </a:r>
            <a:r>
              <a:rPr lang="en-US" sz="1800" i="1" dirty="0" smtClean="0">
                <a:solidFill>
                  <a:srgbClr val="EEECE1"/>
                </a:solidFill>
              </a:rPr>
              <a:t>Natural History of the Animal Kingdom ...</a:t>
            </a:r>
            <a:r>
              <a:rPr lang="en-US" sz="1800" dirty="0" smtClean="0">
                <a:solidFill>
                  <a:srgbClr val="EEECE1"/>
                </a:solidFill>
              </a:rPr>
              <a:t>, about 1885</a:t>
            </a:r>
            <a:endParaRPr lang="en-AU" sz="1800" dirty="0" smtClean="0">
              <a:solidFill>
                <a:srgbClr val="EEECE1"/>
              </a:solidFill>
            </a:endParaRPr>
          </a:p>
          <a:p>
            <a:pPr marL="0" indent="0" algn="ctr">
              <a:buNone/>
            </a:pPr>
            <a:endParaRPr lang="en-AU" sz="2000" dirty="0" smtClean="0"/>
          </a:p>
          <a:p>
            <a:endParaRPr lang="en-AU" dirty="0"/>
          </a:p>
        </p:txBody>
      </p:sp>
      <p:pic>
        <p:nvPicPr>
          <p:cNvPr id="7" name="Picture 6"/>
          <p:cNvPicPr>
            <a:picLocks noChangeAspect="1"/>
          </p:cNvPicPr>
          <p:nvPr/>
        </p:nvPicPr>
        <p:blipFill>
          <a:blip r:embed="rId2"/>
          <a:stretch>
            <a:fillRect/>
          </a:stretch>
        </p:blipFill>
        <p:spPr>
          <a:xfrm>
            <a:off x="1524000" y="609600"/>
            <a:ext cx="6264756" cy="4941100"/>
          </a:xfrm>
          <a:prstGeom prst="rect">
            <a:avLst/>
          </a:prstGeom>
        </p:spPr>
      </p:pic>
    </p:spTree>
    <p:extLst>
      <p:ext uri="{BB962C8B-B14F-4D97-AF65-F5344CB8AC3E}">
        <p14:creationId xmlns:p14="http://schemas.microsoft.com/office/powerpoint/2010/main" val="367579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solidFill>
                <a:srgbClr val="EEECE1"/>
              </a:solidFill>
            </a:endParaRPr>
          </a:p>
          <a:p>
            <a:pPr marL="0" indent="0">
              <a:buNone/>
            </a:pPr>
            <a:endParaRPr lang="en-AU" sz="2000" dirty="0" smtClean="0">
              <a:solidFill>
                <a:srgbClr val="EEECE1"/>
              </a:solidFill>
            </a:endParaRPr>
          </a:p>
          <a:p>
            <a:pPr marL="0" indent="0" algn="ctr">
              <a:buNone/>
            </a:pPr>
            <a:r>
              <a:rPr lang="en-AU" sz="1800" dirty="0" smtClean="0">
                <a:solidFill>
                  <a:srgbClr val="EEECE1"/>
                </a:solidFill>
              </a:rPr>
              <a:t>	</a:t>
            </a:r>
            <a:r>
              <a:rPr lang="en-US" sz="1800" dirty="0" smtClean="0">
                <a:solidFill>
                  <a:srgbClr val="EEECE1"/>
                </a:solidFill>
              </a:rPr>
              <a:t>"Cape </a:t>
            </a:r>
            <a:r>
              <a:rPr lang="en-US" sz="1800" dirty="0" err="1" smtClean="0">
                <a:solidFill>
                  <a:srgbClr val="EEECE1"/>
                </a:solidFill>
              </a:rPr>
              <a:t>Verd</a:t>
            </a:r>
            <a:r>
              <a:rPr lang="en-US" sz="1800" dirty="0" smtClean="0">
                <a:solidFill>
                  <a:srgbClr val="EEECE1"/>
                </a:solidFill>
              </a:rPr>
              <a:t> Islands" drawn and engraved by </a:t>
            </a:r>
            <a:r>
              <a:rPr lang="en-US" sz="1800" dirty="0" err="1" smtClean="0">
                <a:solidFill>
                  <a:srgbClr val="EEECE1"/>
                </a:solidFill>
              </a:rPr>
              <a:t>J.Bartholomew</a:t>
            </a:r>
            <a:r>
              <a:rPr lang="en-US" sz="1800" dirty="0" smtClean="0">
                <a:solidFill>
                  <a:srgbClr val="EEECE1"/>
                </a:solidFill>
              </a:rPr>
              <a:t>, published by A. </a:t>
            </a:r>
            <a:r>
              <a:rPr lang="en-US" sz="1800" dirty="0" err="1" smtClean="0">
                <a:solidFill>
                  <a:srgbClr val="EEECE1"/>
                </a:solidFill>
              </a:rPr>
              <a:t>Fullarton</a:t>
            </a:r>
            <a:r>
              <a:rPr lang="en-US" sz="1800" dirty="0" smtClean="0">
                <a:solidFill>
                  <a:srgbClr val="EEECE1"/>
                </a:solidFill>
              </a:rPr>
              <a:t> &amp; Co. in a gazetteer, about 1856</a:t>
            </a:r>
            <a:endParaRPr lang="en-AU" sz="1800" dirty="0" smtClean="0">
              <a:solidFill>
                <a:srgbClr val="EEECE1"/>
              </a:solidFill>
            </a:endParaRPr>
          </a:p>
          <a:p>
            <a:pPr marL="0" indent="0" algn="ctr">
              <a:buNone/>
            </a:pPr>
            <a:endParaRPr lang="en-AU" sz="2000" dirty="0" smtClean="0"/>
          </a:p>
          <a:p>
            <a:endParaRPr lang="en-AU" dirty="0"/>
          </a:p>
        </p:txBody>
      </p:sp>
      <p:pic>
        <p:nvPicPr>
          <p:cNvPr id="5" name="Picture 4"/>
          <p:cNvPicPr>
            <a:picLocks noChangeAspect="1"/>
          </p:cNvPicPr>
          <p:nvPr/>
        </p:nvPicPr>
        <p:blipFill>
          <a:blip r:embed="rId2"/>
          <a:stretch>
            <a:fillRect/>
          </a:stretch>
        </p:blipFill>
        <p:spPr>
          <a:xfrm>
            <a:off x="609600" y="533400"/>
            <a:ext cx="8082259" cy="4953000"/>
          </a:xfrm>
          <a:prstGeom prst="rect">
            <a:avLst/>
          </a:prstGeom>
        </p:spPr>
      </p:pic>
    </p:spTree>
    <p:extLst>
      <p:ext uri="{BB962C8B-B14F-4D97-AF65-F5344CB8AC3E}">
        <p14:creationId xmlns:p14="http://schemas.microsoft.com/office/powerpoint/2010/main" val="367579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Glossary of Terms </a:t>
            </a:r>
            <a:endParaRPr lang="en-AU" sz="3600" dirty="0">
              <a:latin typeface="Lucida Calligraphy"/>
              <a:cs typeface="Lucida Calligraphy"/>
            </a:endParaRPr>
          </a:p>
        </p:txBody>
      </p:sp>
      <p:sp>
        <p:nvSpPr>
          <p:cNvPr id="3" name="Content Placeholder 2"/>
          <p:cNvSpPr>
            <a:spLocks noGrp="1"/>
          </p:cNvSpPr>
          <p:nvPr>
            <p:ph idx="1"/>
          </p:nvPr>
        </p:nvSpPr>
        <p:spPr>
          <a:xfrm>
            <a:off x="457200" y="1676400"/>
            <a:ext cx="8229600" cy="4857403"/>
          </a:xfrm>
          <a:solidFill>
            <a:schemeClr val="bg2"/>
          </a:solidFill>
          <a:effectLst>
            <a:glow rad="101600">
              <a:schemeClr val="bg2">
                <a:alpha val="75000"/>
              </a:schemeClr>
            </a:glow>
          </a:effectLst>
        </p:spPr>
        <p:txBody>
          <a:bodyPr>
            <a:normAutofit lnSpcReduction="10000"/>
          </a:bodyPr>
          <a:lstStyle/>
          <a:p>
            <a:pPr marL="0" indent="0">
              <a:buNone/>
            </a:pPr>
            <a:r>
              <a:rPr lang="en-AU" sz="1550" b="1" dirty="0" smtClean="0"/>
              <a:t>Calm</a:t>
            </a:r>
          </a:p>
          <a:p>
            <a:r>
              <a:rPr lang="en-AU" sz="1550" dirty="0" smtClean="0"/>
              <a:t>Without wind.</a:t>
            </a:r>
          </a:p>
          <a:p>
            <a:pPr marL="0" indent="0">
              <a:buNone/>
            </a:pPr>
            <a:r>
              <a:rPr lang="en-AU" sz="1550" b="1" dirty="0" smtClean="0"/>
              <a:t>Capt</a:t>
            </a:r>
            <a:endParaRPr lang="en-AU" sz="1550" b="1" baseline="30000" dirty="0" smtClean="0"/>
          </a:p>
          <a:p>
            <a:r>
              <a:rPr lang="en-AU" sz="1550" dirty="0" smtClean="0"/>
              <a:t>Short for Captain.</a:t>
            </a:r>
          </a:p>
          <a:p>
            <a:pPr marL="0" indent="0">
              <a:buNone/>
            </a:pPr>
            <a:r>
              <a:rPr lang="en-AU" sz="1550" b="1" dirty="0" smtClean="0"/>
              <a:t>Fore-top Sail</a:t>
            </a:r>
          </a:p>
          <a:p>
            <a:r>
              <a:rPr lang="en-AU" sz="1550" dirty="0" smtClean="0"/>
              <a:t>The top sail on a foremast</a:t>
            </a:r>
          </a:p>
          <a:p>
            <a:pPr marL="0" indent="0">
              <a:buNone/>
            </a:pPr>
            <a:r>
              <a:rPr lang="en-AU" sz="1550" b="1" dirty="0"/>
              <a:t>flying Fish</a:t>
            </a:r>
          </a:p>
          <a:p>
            <a:r>
              <a:rPr lang="en-AU" sz="1550" dirty="0"/>
              <a:t>A family of marine fish (</a:t>
            </a:r>
            <a:r>
              <a:rPr lang="en-AU" sz="1550" dirty="0" err="1"/>
              <a:t>Exocoetidae</a:t>
            </a:r>
            <a:r>
              <a:rPr lang="en-AU" sz="1550" dirty="0"/>
              <a:t> family) consisting of some 64 species. The species’ defining feature is their wing-like pectoral fins used for gliding above the water’s surface for up to 50 metres. Flying fish live in all oceans, but are particularly prevalent in warm tropical and sub-tropical waters. </a:t>
            </a:r>
            <a:endParaRPr lang="en-AU" sz="1550" dirty="0" smtClean="0"/>
          </a:p>
          <a:p>
            <a:pPr marL="0" indent="0">
              <a:buNone/>
            </a:pPr>
            <a:r>
              <a:rPr lang="en-AU" sz="1550" b="1" dirty="0"/>
              <a:t>larboard</a:t>
            </a:r>
          </a:p>
          <a:p>
            <a:r>
              <a:rPr lang="en-AU" sz="1550" dirty="0"/>
              <a:t>The old term for the left hand side of a ship looking forward. The right hand side is starboard. To avoid </a:t>
            </a:r>
            <a:r>
              <a:rPr lang="en-AU" sz="1550" dirty="0" err="1"/>
              <a:t>mis</a:t>
            </a:r>
            <a:r>
              <a:rPr lang="en-AU" sz="1550" dirty="0"/>
              <a:t>-hearing an order, it is now referred to as ‘port’. </a:t>
            </a:r>
            <a:endParaRPr lang="en-AU" sz="1550" dirty="0" smtClean="0"/>
          </a:p>
          <a:p>
            <a:pPr marL="0" indent="0">
              <a:buNone/>
            </a:pPr>
            <a:r>
              <a:rPr lang="en-AU" sz="1550" b="1" dirty="0" err="1"/>
              <a:t>Lattitude</a:t>
            </a:r>
            <a:endParaRPr lang="en-AU" sz="1550" b="1" dirty="0"/>
          </a:p>
          <a:p>
            <a:r>
              <a:rPr lang="en-AU" sz="1550" dirty="0"/>
              <a:t>Latitude is the distance of a point north or south of the equator as measured in degrees. The poles are at 90 degrees north and south</a:t>
            </a:r>
            <a:r>
              <a:rPr lang="en-AU" sz="1550" dirty="0" smtClean="0"/>
              <a:t>.</a:t>
            </a:r>
          </a:p>
          <a:p>
            <a:pPr marL="0" indent="0">
              <a:buNone/>
            </a:pPr>
            <a:endParaRPr lang="en-AU" sz="1550" dirty="0" smtClean="0"/>
          </a:p>
          <a:p>
            <a:pPr marL="0" indent="0">
              <a:buNone/>
            </a:pPr>
            <a:r>
              <a:rPr lang="en-AU" sz="1550" dirty="0" smtClean="0"/>
              <a:t>						             </a:t>
            </a:r>
            <a:r>
              <a:rPr lang="en-AU" sz="1550" dirty="0" smtClean="0">
                <a:hlinkClick r:id="rId3" action="ppaction://hlinksldjump"/>
              </a:rPr>
              <a:t>Return to Journal Entries</a:t>
            </a:r>
            <a:endParaRPr lang="en-AU" sz="1550" dirty="0" smtClean="0"/>
          </a:p>
          <a:p>
            <a:pPr marL="0" indent="0">
              <a:buNone/>
            </a:pPr>
            <a:endParaRPr lang="en-AU" sz="1550" dirty="0"/>
          </a:p>
          <a:p>
            <a:pPr marL="0" indent="0">
              <a:buNone/>
            </a:pPr>
            <a:endParaRPr lang="en-AU" sz="1550" dirty="0" smtClean="0"/>
          </a:p>
          <a:p>
            <a:pPr marL="0" indent="0">
              <a:buNone/>
            </a:pPr>
            <a:endParaRPr lang="en-AU" dirty="0" smtClean="0"/>
          </a:p>
          <a:p>
            <a:pPr marL="0" indent="0">
              <a:buNone/>
            </a:pPr>
            <a:endParaRPr lang="en-AU" dirty="0" smtClean="0"/>
          </a:p>
          <a:p>
            <a:pPr marL="0" indent="0">
              <a:buNone/>
            </a:pPr>
            <a:endParaRPr lang="en-AU" dirty="0" smtClean="0"/>
          </a:p>
        </p:txBody>
      </p:sp>
    </p:spTree>
    <p:extLst>
      <p:ext uri="{BB962C8B-B14F-4D97-AF65-F5344CB8AC3E}">
        <p14:creationId xmlns:p14="http://schemas.microsoft.com/office/powerpoint/2010/main" val="120275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solidFill>
            <a:schemeClr val="bg2"/>
          </a:solidFill>
          <a:effectLst>
            <a:glow rad="101600">
              <a:schemeClr val="bg2">
                <a:alpha val="75000"/>
              </a:schemeClr>
            </a:glow>
          </a:effectLst>
        </p:spPr>
        <p:txBody>
          <a:bodyPr>
            <a:normAutofit/>
          </a:bodyPr>
          <a:lstStyle/>
          <a:p>
            <a:pPr marL="0" indent="0">
              <a:buNone/>
            </a:pPr>
            <a:r>
              <a:rPr lang="en-AU" sz="1550" b="1" dirty="0"/>
              <a:t>Longitude</a:t>
            </a:r>
          </a:p>
          <a:p>
            <a:r>
              <a:rPr lang="en-AU" sz="1550" dirty="0"/>
              <a:t>Longitude is the distance, measured in degrees, of the meridian on which a point lies to the meridian of Greenwich. On the other side of the earth to Greenwich is a point with a longitude of both 180 degrees east and 180 degrees west</a:t>
            </a:r>
            <a:r>
              <a:rPr lang="en-AU" sz="1550" dirty="0" smtClean="0"/>
              <a:t>.</a:t>
            </a:r>
          </a:p>
          <a:p>
            <a:pPr marL="0" indent="0">
              <a:buNone/>
            </a:pPr>
            <a:r>
              <a:rPr lang="en-AU" sz="1550" b="1" dirty="0" smtClean="0"/>
              <a:t>Mast </a:t>
            </a:r>
            <a:r>
              <a:rPr lang="en-AU" sz="1550" b="1" dirty="0"/>
              <a:t>head</a:t>
            </a:r>
          </a:p>
          <a:p>
            <a:r>
              <a:rPr lang="en-AU" sz="1550" dirty="0"/>
              <a:t>The top of the mast</a:t>
            </a:r>
          </a:p>
          <a:p>
            <a:endParaRPr lang="en-AU" sz="1700" dirty="0" smtClean="0"/>
          </a:p>
          <a:p>
            <a:endParaRPr lang="en-AU" sz="1700" dirty="0"/>
          </a:p>
          <a:p>
            <a:endParaRPr lang="en-AU" sz="1700" dirty="0" smtClean="0"/>
          </a:p>
          <a:p>
            <a:endParaRPr lang="en-AU" sz="1700" dirty="0"/>
          </a:p>
          <a:p>
            <a:endParaRPr lang="en-AU" sz="1700" dirty="0" smtClean="0"/>
          </a:p>
          <a:p>
            <a:endParaRPr lang="en-AU" sz="1700" dirty="0"/>
          </a:p>
          <a:p>
            <a:endParaRPr lang="en-AU" sz="1700" dirty="0" smtClean="0"/>
          </a:p>
          <a:p>
            <a:endParaRPr lang="en-AU" sz="1700" dirty="0"/>
          </a:p>
          <a:p>
            <a:endParaRPr lang="en-AU" sz="1700" dirty="0" smtClean="0"/>
          </a:p>
          <a:p>
            <a:endParaRPr lang="en-AU" sz="1700" dirty="0"/>
          </a:p>
          <a:p>
            <a:endParaRPr lang="en-AU" sz="1700" dirty="0" smtClean="0"/>
          </a:p>
          <a:p>
            <a:endParaRPr lang="en-AU" sz="1700" dirty="0"/>
          </a:p>
          <a:p>
            <a:endParaRPr lang="en-AU" sz="1700" dirty="0" smtClean="0"/>
          </a:p>
          <a:p>
            <a:endParaRPr lang="en-AU" sz="1700" dirty="0" smtClean="0"/>
          </a:p>
          <a:p>
            <a:pPr marL="0" indent="0">
              <a:buNone/>
            </a:pPr>
            <a:r>
              <a:rPr lang="en-AU" sz="1550" dirty="0" smtClean="0"/>
              <a:t>						           </a:t>
            </a:r>
            <a:r>
              <a:rPr lang="en-AU" sz="1550" dirty="0" smtClean="0">
                <a:hlinkClick r:id="rId2" action="ppaction://hlinksldjump"/>
              </a:rPr>
              <a:t>Return to Journal Entries</a:t>
            </a:r>
            <a:endParaRPr lang="en-AU" sz="1550" dirty="0"/>
          </a:p>
          <a:p>
            <a:pPr marL="0" indent="0">
              <a:buNone/>
            </a:pPr>
            <a:endParaRPr lang="en-AU" sz="1700" dirty="0"/>
          </a:p>
          <a:p>
            <a:endParaRPr lang="en-AU" sz="1700" dirty="0" smtClean="0"/>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237131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sp>
        <p:nvSpPr>
          <p:cNvPr id="4"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Overview </a:t>
            </a:r>
            <a:endParaRPr lang="en-AU" sz="3600" dirty="0">
              <a:latin typeface="Lucida Calligraphy"/>
              <a:cs typeface="Lucida Calligraphy"/>
            </a:endParaRPr>
          </a:p>
        </p:txBody>
      </p:sp>
      <p:sp>
        <p:nvSpPr>
          <p:cNvPr id="6" name="Content Placeholder 2"/>
          <p:cNvSpPr txBox="1">
            <a:spLocks/>
          </p:cNvSpPr>
          <p:nvPr/>
        </p:nvSpPr>
        <p:spPr>
          <a:xfrm>
            <a:off x="457200" y="1600200"/>
            <a:ext cx="8229600" cy="4953000"/>
          </a:xfrm>
          <a:prstGeom prst="rect">
            <a:avLst/>
          </a:prstGeom>
          <a:solidFill>
            <a:schemeClr val="bg2"/>
          </a:solidFill>
          <a:effectLst>
            <a:glow rad="101600">
              <a:schemeClr val="bg2">
                <a:alpha val="75000"/>
              </a:schemeClr>
            </a:glo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p:txBody>
      </p:sp>
    </p:spTree>
    <p:extLst>
      <p:ext uri="{BB962C8B-B14F-4D97-AF65-F5344CB8AC3E}">
        <p14:creationId xmlns:p14="http://schemas.microsoft.com/office/powerpoint/2010/main" val="379072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Contents </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a:cs typeface="Times New Roman" pitchFamily="18" charset="0"/>
            </a:endParaRPr>
          </a:p>
          <a:p>
            <a:r>
              <a:rPr lang="en-AU" dirty="0">
                <a:cs typeface="Times New Roman" pitchFamily="18" charset="0"/>
                <a:hlinkClick r:id="rId4" action="ppaction://hlinksldjump"/>
              </a:rPr>
              <a:t>Journal entries</a:t>
            </a:r>
            <a:endParaRPr lang="en-AU" dirty="0">
              <a:cs typeface="Times New Roman" pitchFamily="18" charset="0"/>
            </a:endParaRPr>
          </a:p>
          <a:p>
            <a:r>
              <a:rPr lang="en-AU" dirty="0">
                <a:cs typeface="Times New Roman" pitchFamily="18" charset="0"/>
                <a:hlinkClick r:id="rId5" action="ppaction://hlinksldjump"/>
              </a:rPr>
              <a:t>Inquiry Questions</a:t>
            </a:r>
            <a:endParaRPr lang="en-AU" dirty="0">
              <a:cs typeface="Times New Roman" pitchFamily="18" charset="0"/>
            </a:endParaRPr>
          </a:p>
          <a:p>
            <a:r>
              <a:rPr lang="en-AU" dirty="0">
                <a:cs typeface="Times New Roman" pitchFamily="18" charset="0"/>
                <a:hlinkClick r:id="rId6" action="ppaction://hlinksldjump"/>
              </a:rPr>
              <a:t>Relevant images </a:t>
            </a:r>
            <a:endParaRPr lang="en-AU" dirty="0">
              <a:cs typeface="Times New Roman" pitchFamily="18" charset="0"/>
            </a:endParaRPr>
          </a:p>
          <a:p>
            <a:r>
              <a:rPr lang="en-AU" dirty="0">
                <a:cs typeface="Times New Roman" pitchFamily="18" charset="0"/>
                <a:hlinkClick r:id="rId7" action="ppaction://hlinksldjump"/>
              </a:rPr>
              <a:t>Glossary of terms</a:t>
            </a:r>
            <a:endParaRPr lang="en-AU" dirty="0">
              <a:cs typeface="Times New Roman" pitchFamily="18" charset="0"/>
            </a:endParaRPr>
          </a:p>
          <a:p>
            <a:endParaRPr lang="en-AU" dirty="0"/>
          </a:p>
        </p:txBody>
      </p:sp>
    </p:spTree>
    <p:extLst>
      <p:ext uri="{BB962C8B-B14F-4D97-AF65-F5344CB8AC3E}">
        <p14:creationId xmlns:p14="http://schemas.microsoft.com/office/powerpoint/2010/main" val="28919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Introduction </a:t>
            </a:r>
            <a:endParaRPr lang="en-AU" sz="3600" dirty="0">
              <a:latin typeface="Lucida Calligraphy"/>
              <a:cs typeface="Lucida Calligraphy"/>
            </a:endParaRPr>
          </a:p>
        </p:txBody>
      </p:sp>
      <p:sp>
        <p:nvSpPr>
          <p:cNvPr id="3" name="Content Placeholder 2"/>
          <p:cNvSpPr>
            <a:spLocks noGrp="1"/>
          </p:cNvSpPr>
          <p:nvPr>
            <p:ph idx="1"/>
          </p:nvPr>
        </p:nvSpPr>
        <p:spPr>
          <a:xfrm>
            <a:off x="457200" y="1524000"/>
            <a:ext cx="8229600" cy="5029200"/>
          </a:xfrm>
          <a:solidFill>
            <a:schemeClr val="bg2"/>
          </a:solidFill>
          <a:effectLst>
            <a:glow rad="101600">
              <a:schemeClr val="bg2">
                <a:alpha val="75000"/>
              </a:schemeClr>
            </a:glow>
          </a:effectLst>
        </p:spPr>
        <p:txBody>
          <a:bodyPr>
            <a:normAutofit fontScale="70000" lnSpcReduction="20000"/>
          </a:bodyPr>
          <a:lstStyle/>
          <a:p>
            <a:pPr marL="0" indent="0">
              <a:buNone/>
            </a:pPr>
            <a:r>
              <a:rPr lang="en-AU" dirty="0"/>
              <a:t>We read in the John Pirie journal this week about the sighting of flying fish and a shark. The crew were keen to catch the shark, but were unsuccessful, as the captain throws the bait overboard without a line attached. The men made fun of this event, causing a ‘hearty laugh’ amongst them. The shark’s life was spared this time</a:t>
            </a:r>
            <a:r>
              <a:rPr lang="en-AU" dirty="0" smtClean="0"/>
              <a:t>.</a:t>
            </a:r>
          </a:p>
          <a:p>
            <a:pPr marL="0" indent="0">
              <a:buNone/>
            </a:pPr>
            <a:endParaRPr lang="en-AU" dirty="0" smtClean="0"/>
          </a:p>
          <a:p>
            <a:pPr marL="0" indent="0">
              <a:buNone/>
            </a:pPr>
            <a:r>
              <a:rPr lang="en-AU" dirty="0" smtClean="0"/>
              <a:t>The </a:t>
            </a:r>
            <a:r>
              <a:rPr lang="en-AU" dirty="0"/>
              <a:t>world’s oceans cover 71% of the earth’s surface and are an ecosystem made up of plant and animal life, ranging from the whales, sharks and other large predators at the top of the food chain to the smallest forms of life in coral and plankton. The balance of life within this ecosystem is dependent on a number of factors, including water temperature, climate change and human actions. Since 1836, the world’s population has increased significantly and the fragile ocean ecosystem has been affected by the advances in technology and actions of people across the globe.</a:t>
            </a:r>
          </a:p>
        </p:txBody>
      </p:sp>
    </p:spTree>
    <p:extLst>
      <p:ext uri="{BB962C8B-B14F-4D97-AF65-F5344CB8AC3E}">
        <p14:creationId xmlns:p14="http://schemas.microsoft.com/office/powerpoint/2010/main" val="205088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920952"/>
          </a:xfrm>
          <a:solidFill>
            <a:schemeClr val="bg2"/>
          </a:solidFill>
          <a:effectLst>
            <a:glow rad="101600">
              <a:schemeClr val="bg2">
                <a:alpha val="75000"/>
              </a:schemeClr>
            </a:glow>
          </a:effectLst>
        </p:spPr>
        <p:txBody>
          <a:bodyPr>
            <a:normAutofit/>
          </a:bodyPr>
          <a:lstStyle/>
          <a:p>
            <a:pPr marL="0" indent="0">
              <a:buNone/>
            </a:pPr>
            <a:r>
              <a:rPr lang="en-AU" sz="2000" dirty="0" smtClean="0"/>
              <a:t>Captain </a:t>
            </a:r>
            <a:r>
              <a:rPr lang="en-AU" sz="2000" dirty="0"/>
              <a:t>Robert Morgan, on board the </a:t>
            </a:r>
            <a:r>
              <a:rPr lang="en-AU" sz="2000" i="1" dirty="0"/>
              <a:t>Duke of York </a:t>
            </a:r>
            <a:r>
              <a:rPr lang="en-AU" sz="2000" dirty="0" smtClean="0"/>
              <a:t>wrote</a:t>
            </a:r>
            <a:r>
              <a:rPr lang="en-AU" sz="2000" dirty="0"/>
              <a:t>:</a:t>
            </a:r>
          </a:p>
          <a:p>
            <a:pPr marL="0" indent="0">
              <a:buNone/>
            </a:pPr>
            <a:endParaRPr lang="en-AU" sz="2000" dirty="0" smtClean="0"/>
          </a:p>
          <a:p>
            <a:pPr marL="400050" lvl="1" indent="0">
              <a:buNone/>
            </a:pPr>
            <a:r>
              <a:rPr lang="en-AU" sz="2000" i="1" dirty="0" smtClean="0"/>
              <a:t>This </a:t>
            </a:r>
            <a:r>
              <a:rPr lang="en-AU" sz="2000" i="1" dirty="0"/>
              <a:t>24 light airs and</a:t>
            </a:r>
            <a:r>
              <a:rPr lang="en-AU" sz="2000" i="1" dirty="0" smtClean="0"/>
              <a:t> calms </a:t>
            </a:r>
            <a:r>
              <a:rPr lang="en-AU" sz="2000" i="1" dirty="0"/>
              <a:t>all sail set thundering</a:t>
            </a:r>
            <a:br>
              <a:rPr lang="en-AU" sz="2000" i="1" dirty="0"/>
            </a:br>
            <a:r>
              <a:rPr lang="en-AU" sz="2000" i="1" dirty="0"/>
              <a:t>and lightning at times </a:t>
            </a:r>
            <a:r>
              <a:rPr lang="en-AU" sz="2000" i="1" dirty="0" err="1"/>
              <a:t>employd</a:t>
            </a:r>
            <a:r>
              <a:rPr lang="en-AU" sz="2000" i="1" dirty="0"/>
              <a:t> fitting </a:t>
            </a:r>
            <a:r>
              <a:rPr lang="en-AU" sz="2000" i="1" dirty="0" err="1"/>
              <a:t>Whaleing</a:t>
            </a:r>
            <a:r>
              <a:rPr lang="en-AU" sz="2000" i="1" dirty="0"/>
              <a:t/>
            </a:r>
            <a:br>
              <a:rPr lang="en-AU" sz="2000" i="1" dirty="0"/>
            </a:br>
            <a:r>
              <a:rPr lang="en-AU" sz="2000" i="1" dirty="0" err="1"/>
              <a:t>guier</a:t>
            </a:r>
            <a:r>
              <a:rPr lang="en-AU" sz="2000" i="1" dirty="0"/>
              <a:t> saw a strange sail had a man at the</a:t>
            </a:r>
            <a:r>
              <a:rPr lang="en-AU" sz="2000" i="1" dirty="0" smtClean="0"/>
              <a:t> </a:t>
            </a:r>
            <a:r>
              <a:rPr lang="en-AU" sz="2000" i="1" dirty="0" smtClean="0">
                <a:hlinkClick r:id="rId2" action="ppaction://hlinksldjump"/>
              </a:rPr>
              <a:t>mast</a:t>
            </a:r>
            <a:r>
              <a:rPr lang="en-AU" sz="2000" i="1" dirty="0">
                <a:hlinkClick r:id="rId2" action="ppaction://hlinksldjump"/>
              </a:rPr>
              <a:t/>
            </a:r>
            <a:br>
              <a:rPr lang="en-AU" sz="2000" i="1" dirty="0">
                <a:hlinkClick r:id="rId2" action="ppaction://hlinksldjump"/>
              </a:rPr>
            </a:br>
            <a:r>
              <a:rPr lang="en-AU" sz="2000" i="1" dirty="0">
                <a:hlinkClick r:id="rId2" action="ppaction://hlinksldjump"/>
              </a:rPr>
              <a:t>head</a:t>
            </a:r>
            <a:r>
              <a:rPr lang="en-AU" sz="2000" i="1" dirty="0"/>
              <a:t> for the first time looking for Whales</a:t>
            </a:r>
            <a:br>
              <a:rPr lang="en-AU" sz="2000" i="1" dirty="0"/>
            </a:br>
            <a:r>
              <a:rPr lang="en-AU" sz="2000" i="1" u="sng" dirty="0" err="1" smtClean="0">
                <a:hlinkClick r:id="rId3" action="ppaction://hlinksldjump"/>
              </a:rPr>
              <a:t>Lattd</a:t>
            </a:r>
            <a:r>
              <a:rPr lang="en-AU" sz="2000" i="1" baseline="30000" dirty="0" smtClean="0"/>
              <a:t> </a:t>
            </a:r>
            <a:r>
              <a:rPr lang="en-AU" sz="2000" i="1" dirty="0" err="1" smtClean="0"/>
              <a:t>Obsd</a:t>
            </a:r>
            <a:r>
              <a:rPr lang="en-AU" sz="2000" i="1" baseline="30000" dirty="0" smtClean="0"/>
              <a:t> </a:t>
            </a:r>
            <a:r>
              <a:rPr lang="en-AU" sz="2000" i="1" dirty="0"/>
              <a:t>4.30 N </a:t>
            </a:r>
            <a:r>
              <a:rPr lang="en-AU" sz="2000" i="1" u="sng" dirty="0" err="1">
                <a:hlinkClick r:id="rId2" action="ppaction://hlinksldjump"/>
              </a:rPr>
              <a:t>Long</a:t>
            </a:r>
            <a:r>
              <a:rPr lang="en-AU" sz="2000" i="1" u="sng" baseline="30000" dirty="0" err="1">
                <a:hlinkClick r:id="rId2" action="ppaction://hlinksldjump"/>
              </a:rPr>
              <a:t>d</a:t>
            </a:r>
            <a:r>
              <a:rPr lang="en-AU" sz="2000" i="1" baseline="30000" dirty="0"/>
              <a:t> </a:t>
            </a:r>
            <a:r>
              <a:rPr lang="en-AU" sz="2000" i="1" dirty="0"/>
              <a:t>by </a:t>
            </a:r>
            <a:r>
              <a:rPr lang="en-AU" sz="2000" i="1" dirty="0" err="1"/>
              <a:t>chro</a:t>
            </a:r>
            <a:r>
              <a:rPr lang="en-AU" sz="2000" i="1" dirty="0"/>
              <a:t> 21.20 </a:t>
            </a:r>
            <a:r>
              <a:rPr lang="en-AU" sz="2000" i="1" dirty="0" smtClean="0"/>
              <a:t>West ….</a:t>
            </a:r>
            <a:r>
              <a:rPr lang="en-AU" dirty="0"/>
              <a:t/>
            </a:r>
            <a:br>
              <a:rPr lang="en-AU" dirty="0"/>
            </a:br>
            <a:endParaRPr lang="en-AU" dirty="0"/>
          </a:p>
        </p:txBody>
      </p:sp>
      <p:sp>
        <p:nvSpPr>
          <p:cNvPr id="5" name="Title 1"/>
          <p:cNvSpPr>
            <a:spLocks noGrp="1"/>
          </p:cNvSpPr>
          <p:nvPr>
            <p:ph type="title"/>
          </p:nvPr>
        </p:nvSpPr>
        <p:spPr>
          <a:blipFill rotWithShape="1">
            <a:blip r:embed="rId4"/>
            <a:stretch>
              <a:fillRect/>
            </a:stretch>
          </a:blipFill>
        </p:spPr>
        <p:txBody>
          <a:bodyPr>
            <a:normAutofit fontScale="90000"/>
          </a:bodyPr>
          <a:lstStyle/>
          <a:p>
            <a:r>
              <a:rPr lang="en-AU" b="1" dirty="0" smtClean="0"/>
              <a:t/>
            </a:r>
            <a:br>
              <a:rPr lang="en-AU" b="1" dirty="0" smtClean="0"/>
            </a:br>
            <a:r>
              <a:rPr lang="en-AU" sz="2667" b="1" dirty="0" smtClean="0">
                <a:latin typeface="Lucida Calligraphy"/>
                <a:cs typeface="Lucida Calligraphy"/>
              </a:rPr>
              <a:t>Journal entries </a:t>
            </a:r>
            <a:br>
              <a:rPr lang="en-AU" sz="2667" b="1" dirty="0" smtClean="0">
                <a:latin typeface="Lucida Calligraphy"/>
                <a:cs typeface="Lucida Calligraphy"/>
              </a:rPr>
            </a:br>
            <a:r>
              <a:rPr lang="en-AU" sz="2667" b="1" dirty="0" smtClean="0">
                <a:latin typeface="Lucida Calligraphy"/>
                <a:cs typeface="Lucida Calligraphy"/>
              </a:rPr>
              <a:t>Thursday 5 May 1836</a:t>
            </a:r>
            <a:r>
              <a:rPr lang="en-AU" b="1" dirty="0" smtClean="0"/>
              <a:t/>
            </a:r>
            <a:br>
              <a:rPr lang="en-AU" b="1" dirty="0" smtClean="0"/>
            </a:br>
            <a:endParaRPr lang="en-AU" dirty="0"/>
          </a:p>
        </p:txBody>
      </p:sp>
    </p:spTree>
    <p:extLst>
      <p:ext uri="{BB962C8B-B14F-4D97-AF65-F5344CB8AC3E}">
        <p14:creationId xmlns:p14="http://schemas.microsoft.com/office/powerpoint/2010/main" val="6158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AU" sz="4000" b="1" dirty="0" smtClean="0">
                <a:latin typeface="Lucida Calligraphy"/>
                <a:cs typeface="Lucida Calligraphy"/>
              </a:rPr>
              <a:t/>
            </a:r>
            <a:br>
              <a:rPr lang="en-AU" sz="4000" b="1" dirty="0" smtClean="0">
                <a:latin typeface="Lucida Calligraphy"/>
                <a:cs typeface="Lucida Calligraphy"/>
              </a:rPr>
            </a:br>
            <a:r>
              <a:rPr lang="en-AU" sz="4000" b="1" dirty="0" smtClean="0">
                <a:latin typeface="Lucida Calligraphy"/>
                <a:cs typeface="Lucida Calligraphy"/>
              </a:rPr>
              <a:t>Friday 6 May 1836</a:t>
            </a:r>
            <a:r>
              <a:rPr lang="en-AU" b="1" dirty="0" smtClean="0"/>
              <a:t/>
            </a:r>
            <a:br>
              <a:rPr lang="en-AU" b="1" dirty="0" smtClean="0"/>
            </a:br>
            <a:endParaRPr lang="en-AU" dirty="0"/>
          </a:p>
        </p:txBody>
      </p:sp>
      <p:sp>
        <p:nvSpPr>
          <p:cNvPr id="3" name="Content Placeholder 2"/>
          <p:cNvSpPr>
            <a:spLocks noGrp="1"/>
          </p:cNvSpPr>
          <p:nvPr>
            <p:ph idx="1"/>
          </p:nvPr>
        </p:nvSpPr>
        <p:spPr>
          <a:xfrm>
            <a:off x="457200" y="1600200"/>
            <a:ext cx="8229600" cy="4997152"/>
          </a:xfrm>
          <a:solidFill>
            <a:schemeClr val="bg2"/>
          </a:solidFill>
          <a:effectLst>
            <a:glow rad="101600">
              <a:schemeClr val="bg2">
                <a:alpha val="75000"/>
              </a:schemeClr>
            </a:glow>
          </a:effectLst>
        </p:spPr>
        <p:txBody>
          <a:bodyPr>
            <a:normAutofit/>
          </a:bodyPr>
          <a:lstStyle/>
          <a:p>
            <a:pPr marL="0" indent="0">
              <a:buNone/>
            </a:pPr>
            <a:r>
              <a:rPr lang="en-AU" sz="2000" dirty="0" smtClean="0"/>
              <a:t>Captain </a:t>
            </a:r>
            <a:r>
              <a:rPr lang="en-AU" sz="2000" dirty="0"/>
              <a:t>Robert Morgan, on board the </a:t>
            </a:r>
            <a:r>
              <a:rPr lang="en-AU" sz="2000" i="1" dirty="0"/>
              <a:t>Duke of York </a:t>
            </a:r>
            <a:r>
              <a:rPr lang="en-AU" sz="2000" dirty="0" smtClean="0"/>
              <a:t>wrote</a:t>
            </a:r>
            <a:r>
              <a:rPr lang="en-AU" sz="2000" dirty="0"/>
              <a:t>:</a:t>
            </a:r>
          </a:p>
          <a:p>
            <a:pPr marL="0" indent="0">
              <a:buNone/>
            </a:pPr>
            <a:endParaRPr lang="en-AU" sz="2000" dirty="0" smtClean="0"/>
          </a:p>
          <a:p>
            <a:pPr marL="400050" lvl="1" indent="0">
              <a:buNone/>
            </a:pPr>
            <a:r>
              <a:rPr lang="en-AU" sz="2000" i="1" dirty="0" smtClean="0"/>
              <a:t>This </a:t>
            </a:r>
            <a:r>
              <a:rPr lang="en-AU" sz="2000" i="1" dirty="0"/>
              <a:t>24 hours light airs and</a:t>
            </a:r>
            <a:r>
              <a:rPr lang="en-AU" sz="2000" i="1" dirty="0" smtClean="0"/>
              <a:t> </a:t>
            </a:r>
            <a:r>
              <a:rPr lang="en-AU" sz="2000" i="1" dirty="0" smtClean="0">
                <a:hlinkClick r:id="rId3" action="ppaction://hlinksldjump"/>
              </a:rPr>
              <a:t>calms</a:t>
            </a:r>
            <a:r>
              <a:rPr lang="en-AU" sz="2000" i="1" dirty="0" smtClean="0"/>
              <a:t> </a:t>
            </a:r>
            <a:r>
              <a:rPr lang="en-AU" sz="2000" i="1" dirty="0"/>
              <a:t>with all draw</a:t>
            </a:r>
            <a:br>
              <a:rPr lang="en-AU" sz="2000" i="1" dirty="0"/>
            </a:br>
            <a:r>
              <a:rPr lang="en-AU" sz="2000" i="1" dirty="0" err="1"/>
              <a:t>ing</a:t>
            </a:r>
            <a:r>
              <a:rPr lang="en-AU" sz="2000" i="1" dirty="0"/>
              <a:t> sail set </a:t>
            </a:r>
            <a:r>
              <a:rPr lang="en-AU" sz="2000" i="1" dirty="0" err="1"/>
              <a:t>employd</a:t>
            </a:r>
            <a:r>
              <a:rPr lang="en-AU" sz="2000" i="1" dirty="0"/>
              <a:t> as </a:t>
            </a:r>
            <a:r>
              <a:rPr lang="en-AU" sz="2000" i="1" dirty="0" err="1"/>
              <a:t>needfull</a:t>
            </a:r>
            <a:r>
              <a:rPr lang="en-AU" sz="2000" i="1" dirty="0"/>
              <a:t> a look out for</a:t>
            </a:r>
            <a:br>
              <a:rPr lang="en-AU" sz="2000" i="1" dirty="0"/>
            </a:br>
            <a:r>
              <a:rPr lang="en-AU" sz="2000" i="1" dirty="0"/>
              <a:t>Whales saw none </a:t>
            </a:r>
            <a:r>
              <a:rPr lang="en-AU" sz="2000" i="1" dirty="0" err="1">
                <a:hlinkClick r:id="rId3" action="ppaction://hlinksldjump"/>
              </a:rPr>
              <a:t>Latt</a:t>
            </a:r>
            <a:r>
              <a:rPr lang="en-AU" sz="2000" i="1" baseline="30000" dirty="0" err="1">
                <a:hlinkClick r:id="rId3" action="ppaction://hlinksldjump"/>
              </a:rPr>
              <a:t>d</a:t>
            </a:r>
            <a:r>
              <a:rPr lang="en-AU" sz="2000" i="1" dirty="0"/>
              <a:t> </a:t>
            </a:r>
            <a:r>
              <a:rPr lang="en-AU" sz="2000" i="1" u="sng" dirty="0" err="1"/>
              <a:t>Obs</a:t>
            </a:r>
            <a:r>
              <a:rPr lang="en-AU" sz="2000" i="1" u="sng" baseline="30000" dirty="0" err="1"/>
              <a:t>d</a:t>
            </a:r>
            <a:r>
              <a:rPr lang="en-AU" sz="2000" i="1" dirty="0"/>
              <a:t> 4.00 N </a:t>
            </a:r>
            <a:r>
              <a:rPr lang="en-AU" sz="2000" i="1" dirty="0" err="1">
                <a:hlinkClick r:id="rId4" action="ppaction://hlinksldjump"/>
              </a:rPr>
              <a:t>Long</a:t>
            </a:r>
            <a:r>
              <a:rPr lang="en-AU" sz="2000" i="1" baseline="30000" dirty="0" err="1">
                <a:hlinkClick r:id="rId4" action="ppaction://hlinksldjump"/>
              </a:rPr>
              <a:t>d</a:t>
            </a:r>
            <a:r>
              <a:rPr lang="en-AU" sz="2000" i="1" dirty="0"/>
              <a:t> 20.54 </a:t>
            </a:r>
            <a:r>
              <a:rPr lang="en-AU" sz="2000" i="1" dirty="0" smtClean="0"/>
              <a:t>West ….</a:t>
            </a:r>
            <a:r>
              <a:rPr lang="en-AU" dirty="0"/>
              <a:t/>
            </a:r>
            <a:br>
              <a:rPr lang="en-AU" dirty="0"/>
            </a:br>
            <a:endParaRPr lang="en-AU" dirty="0"/>
          </a:p>
        </p:txBody>
      </p:sp>
    </p:spTree>
    <p:extLst>
      <p:ext uri="{BB962C8B-B14F-4D97-AF65-F5344CB8AC3E}">
        <p14:creationId xmlns:p14="http://schemas.microsoft.com/office/powerpoint/2010/main" val="311609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AU" sz="4000" b="1" dirty="0" smtClean="0">
                <a:latin typeface="Lucida Calligraphy"/>
                <a:cs typeface="Lucida Calligraphy"/>
              </a:rPr>
              <a:t/>
            </a:r>
            <a:br>
              <a:rPr lang="en-AU" sz="4000" b="1" dirty="0" smtClean="0">
                <a:latin typeface="Lucida Calligraphy"/>
                <a:cs typeface="Lucida Calligraphy"/>
              </a:rPr>
            </a:br>
            <a:r>
              <a:rPr lang="en-AU" sz="4000" b="1" dirty="0" smtClean="0">
                <a:latin typeface="Lucida Calligraphy"/>
                <a:cs typeface="Lucida Calligraphy"/>
              </a:rPr>
              <a:t>Saturday 7 May 1836</a:t>
            </a:r>
            <a:r>
              <a:rPr lang="en-AU" b="1" dirty="0" smtClean="0"/>
              <a:t/>
            </a:r>
            <a:br>
              <a:rPr lang="en-AU" b="1" dirty="0" smtClean="0"/>
            </a:br>
            <a:endParaRPr lang="en-AU" dirty="0"/>
          </a:p>
        </p:txBody>
      </p:sp>
      <p:sp>
        <p:nvSpPr>
          <p:cNvPr id="3" name="Content Placeholder 2"/>
          <p:cNvSpPr>
            <a:spLocks noGrp="1"/>
          </p:cNvSpPr>
          <p:nvPr>
            <p:ph idx="1"/>
          </p:nvPr>
        </p:nvSpPr>
        <p:spPr>
          <a:xfrm>
            <a:off x="457200" y="1524000"/>
            <a:ext cx="8229600" cy="5105400"/>
          </a:xfrm>
          <a:solidFill>
            <a:schemeClr val="bg2"/>
          </a:solidFill>
          <a:effectLst>
            <a:glow rad="101600">
              <a:schemeClr val="bg2">
                <a:alpha val="75000"/>
              </a:schemeClr>
            </a:glow>
          </a:effectLst>
        </p:spPr>
        <p:txBody>
          <a:bodyPr>
            <a:normAutofit fontScale="25000" lnSpcReduction="20000"/>
          </a:bodyPr>
          <a:lstStyle/>
          <a:p>
            <a:pPr marL="0" indent="0">
              <a:buNone/>
            </a:pPr>
            <a:r>
              <a:rPr lang="en-AU" sz="8000" dirty="0" smtClean="0"/>
              <a:t>John </a:t>
            </a:r>
            <a:r>
              <a:rPr lang="en-AU" sz="8000" dirty="0"/>
              <a:t>Pirie journal writer, on board the </a:t>
            </a:r>
            <a:r>
              <a:rPr lang="en-AU" sz="8000" i="1" dirty="0"/>
              <a:t>John Pirie </a:t>
            </a:r>
            <a:r>
              <a:rPr lang="en-AU" sz="8000" dirty="0" smtClean="0"/>
              <a:t>wrote</a:t>
            </a:r>
            <a:r>
              <a:rPr lang="en-AU" sz="8000" dirty="0"/>
              <a:t>:</a:t>
            </a:r>
          </a:p>
          <a:p>
            <a:pPr marL="0" indent="0">
              <a:buNone/>
            </a:pPr>
            <a:endParaRPr lang="en-AU" sz="8000" dirty="0" smtClean="0"/>
          </a:p>
          <a:p>
            <a:pPr marL="400050" lvl="1" indent="0">
              <a:buNone/>
            </a:pPr>
            <a:r>
              <a:rPr lang="en-AU" sz="8000" i="1" dirty="0" smtClean="0"/>
              <a:t>There </a:t>
            </a:r>
            <a:r>
              <a:rPr lang="en-AU" sz="8000" i="1" dirty="0"/>
              <a:t>has been a fresh Breeze all Night from E,N,E,</a:t>
            </a:r>
            <a:br>
              <a:rPr lang="en-AU" sz="8000" i="1" dirty="0"/>
            </a:br>
            <a:r>
              <a:rPr lang="en-AU" sz="8000" i="1" dirty="0"/>
              <a:t>and at 8, A,M, took a</a:t>
            </a:r>
            <a:r>
              <a:rPr lang="en-AU" sz="8000" i="1" dirty="0" smtClean="0"/>
              <a:t> reef </a:t>
            </a:r>
            <a:r>
              <a:rPr lang="en-AU" sz="8000" i="1" dirty="0"/>
              <a:t>in </a:t>
            </a:r>
            <a:r>
              <a:rPr lang="en-AU" sz="8000" i="1" dirty="0" smtClean="0"/>
              <a:t>the </a:t>
            </a:r>
            <a:r>
              <a:rPr lang="en-AU" sz="8000" i="1" dirty="0">
                <a:hlinkClick r:id="rId3" action="ppaction://hlinksldjump"/>
              </a:rPr>
              <a:t>Fore-top Sail</a:t>
            </a:r>
            <a:r>
              <a:rPr lang="en-AU" sz="8000" i="1" dirty="0"/>
              <a:t> , for the</a:t>
            </a:r>
            <a:br>
              <a:rPr lang="en-AU" sz="8000" i="1" dirty="0"/>
            </a:br>
            <a:r>
              <a:rPr lang="en-AU" sz="8000" i="1" dirty="0"/>
              <a:t>first time since leaving Dartmouth, and at 11, A,M, had</a:t>
            </a:r>
            <a:br>
              <a:rPr lang="en-AU" sz="8000" i="1" dirty="0"/>
            </a:br>
            <a:r>
              <a:rPr lang="en-AU" sz="8000" i="1" dirty="0"/>
              <a:t>the Islands of Brava and </a:t>
            </a:r>
            <a:r>
              <a:rPr lang="en-AU" sz="8000" i="1" dirty="0" err="1"/>
              <a:t>Fogo</a:t>
            </a:r>
            <a:r>
              <a:rPr lang="en-AU" sz="8000" i="1" dirty="0"/>
              <a:t>, (two of the Cape Verde)</a:t>
            </a:r>
            <a:br>
              <a:rPr lang="en-AU" sz="8000" i="1" dirty="0"/>
            </a:br>
            <a:r>
              <a:rPr lang="en-AU" sz="8000" i="1" dirty="0"/>
              <a:t>right abeam of us, the former about 20, and the latter</a:t>
            </a:r>
            <a:br>
              <a:rPr lang="en-AU" sz="8000" i="1" dirty="0"/>
            </a:br>
            <a:r>
              <a:rPr lang="en-AU" sz="8000" i="1" dirty="0"/>
              <a:t>40 Miles distant, on the </a:t>
            </a:r>
            <a:r>
              <a:rPr lang="en-AU" sz="8000" i="1" dirty="0">
                <a:hlinkClick r:id="rId3" action="ppaction://hlinksldjump"/>
              </a:rPr>
              <a:t>larboard Side</a:t>
            </a:r>
            <a:r>
              <a:rPr lang="en-AU" sz="8000" i="1" dirty="0"/>
              <a:t>, it then fell</a:t>
            </a:r>
            <a:br>
              <a:rPr lang="en-AU" sz="8000" i="1" dirty="0"/>
            </a:br>
            <a:r>
              <a:rPr lang="en-AU" sz="8000" i="1" dirty="0"/>
              <a:t>Without wind. Calm , and </a:t>
            </a:r>
            <a:r>
              <a:rPr lang="en-AU" sz="8000" i="1" dirty="0" err="1"/>
              <a:t>remain’d</a:t>
            </a:r>
            <a:r>
              <a:rPr lang="en-AU" sz="8000" i="1" dirty="0"/>
              <a:t> so </a:t>
            </a:r>
            <a:r>
              <a:rPr lang="en-AU" sz="8000" i="1" dirty="0" err="1"/>
              <a:t>untill</a:t>
            </a:r>
            <a:r>
              <a:rPr lang="en-AU" sz="8000" i="1" dirty="0"/>
              <a:t> the </a:t>
            </a:r>
            <a:r>
              <a:rPr lang="en-AU" sz="8000" i="1" dirty="0" err="1"/>
              <a:t>Even</a:t>
            </a:r>
            <a:r>
              <a:rPr lang="en-AU" sz="8000" i="1" baseline="30000" dirty="0" err="1"/>
              <a:t>g</a:t>
            </a:r>
            <a:r>
              <a:rPr lang="en-AU" sz="8000" i="1" dirty="0"/>
              <a:t>, during which,</a:t>
            </a:r>
            <a:br>
              <a:rPr lang="en-AU" sz="8000" i="1" dirty="0"/>
            </a:br>
            <a:r>
              <a:rPr lang="en-AU" sz="8000" i="1" dirty="0"/>
              <a:t>the heat was excessive ____ We saw a great number</a:t>
            </a:r>
            <a:br>
              <a:rPr lang="en-AU" sz="8000" i="1" dirty="0"/>
            </a:br>
            <a:r>
              <a:rPr lang="en-AU" sz="8000" i="1" dirty="0"/>
              <a:t>of</a:t>
            </a:r>
            <a:r>
              <a:rPr lang="en-AU" sz="8000" i="1" dirty="0" smtClean="0"/>
              <a:t> </a:t>
            </a:r>
            <a:r>
              <a:rPr lang="en-AU" sz="8000" i="1" dirty="0" smtClean="0">
                <a:hlinkClick r:id="rId3" action="ppaction://hlinksldjump"/>
              </a:rPr>
              <a:t>flying </a:t>
            </a:r>
            <a:r>
              <a:rPr lang="en-AU" sz="8000" i="1" dirty="0">
                <a:hlinkClick r:id="rId3" action="ppaction://hlinksldjump"/>
              </a:rPr>
              <a:t>Fish</a:t>
            </a:r>
            <a:r>
              <a:rPr lang="en-AU" sz="8000" i="1" dirty="0"/>
              <a:t> , this </a:t>
            </a:r>
            <a:r>
              <a:rPr lang="en-AU" sz="8000" i="1" dirty="0" err="1" smtClean="0"/>
              <a:t>Morng</a:t>
            </a:r>
            <a:r>
              <a:rPr lang="en-AU" sz="8000" i="1" dirty="0" smtClean="0"/>
              <a:t> </a:t>
            </a:r>
            <a:r>
              <a:rPr lang="en-AU" sz="8000" i="1" dirty="0"/>
              <a:t>and in the Afternoon were</a:t>
            </a:r>
            <a:br>
              <a:rPr lang="en-AU" sz="8000" i="1" dirty="0"/>
            </a:br>
            <a:r>
              <a:rPr lang="en-AU" sz="8000" i="1" dirty="0" err="1"/>
              <a:t>follow’d</a:t>
            </a:r>
            <a:r>
              <a:rPr lang="en-AU" sz="8000" i="1" dirty="0"/>
              <a:t> by a Shark, that broke two fishing Lines, and</a:t>
            </a:r>
            <a:br>
              <a:rPr lang="en-AU" sz="8000" i="1" dirty="0"/>
            </a:br>
            <a:r>
              <a:rPr lang="en-AU" sz="8000" i="1" dirty="0"/>
              <a:t>a strong Hook, when One of the Sailors found a proper</a:t>
            </a:r>
            <a:br>
              <a:rPr lang="en-AU" sz="8000" i="1" dirty="0"/>
            </a:br>
            <a:r>
              <a:rPr lang="en-AU" sz="8000" i="1" dirty="0"/>
              <a:t>Shark-hook, on to which he put a piece of Pork,</a:t>
            </a:r>
            <a:br>
              <a:rPr lang="en-AU" sz="8000" i="1" dirty="0"/>
            </a:br>
            <a:r>
              <a:rPr lang="en-AU" sz="8000" i="1" dirty="0"/>
              <a:t>for Bait, and gave it to </a:t>
            </a:r>
            <a:r>
              <a:rPr lang="en-AU" sz="8000" i="1" dirty="0" smtClean="0"/>
              <a:t>the </a:t>
            </a:r>
            <a:r>
              <a:rPr lang="en-AU" sz="8000" i="1" dirty="0" smtClean="0">
                <a:hlinkClick r:id="rId3" action="ppaction://hlinksldjump"/>
              </a:rPr>
              <a:t>Capt</a:t>
            </a:r>
            <a:r>
              <a:rPr lang="en-AU" sz="8000" i="1" dirty="0" smtClean="0"/>
              <a:t> </a:t>
            </a:r>
            <a:r>
              <a:rPr lang="en-AU" sz="8000" i="1" dirty="0"/>
              <a:t>, who in his eagerness</a:t>
            </a:r>
            <a:br>
              <a:rPr lang="en-AU" sz="8000" i="1" dirty="0"/>
            </a:br>
            <a:r>
              <a:rPr lang="en-AU" sz="8000" i="1" dirty="0"/>
              <a:t>to catch the Fish, did not notice, that there was no Line</a:t>
            </a:r>
            <a:br>
              <a:rPr lang="en-AU" sz="8000" i="1" dirty="0"/>
            </a:br>
            <a:r>
              <a:rPr lang="en-AU" sz="8000" i="1" dirty="0"/>
              <a:t>made fast to it, but immediately threw it overboard, which</a:t>
            </a:r>
            <a:br>
              <a:rPr lang="en-AU" sz="8000" i="1" dirty="0"/>
            </a:br>
            <a:r>
              <a:rPr lang="en-AU" sz="8000" i="1" dirty="0"/>
              <a:t>caused a hearty Laugh, and most probably saved the Sharks</a:t>
            </a:r>
            <a:br>
              <a:rPr lang="en-AU" sz="8000" i="1" dirty="0"/>
            </a:br>
            <a:r>
              <a:rPr lang="en-AU" sz="8000" i="1" dirty="0"/>
              <a:t>life, for we could not find another One, strong enough</a:t>
            </a:r>
            <a:br>
              <a:rPr lang="en-AU" sz="8000" i="1" dirty="0"/>
            </a:br>
            <a:r>
              <a:rPr lang="en-AU" sz="8000" i="1" dirty="0"/>
              <a:t>to hold him ___________</a:t>
            </a:r>
          </a:p>
          <a:p>
            <a:endParaRPr lang="en-AU" dirty="0"/>
          </a:p>
        </p:txBody>
      </p:sp>
    </p:spTree>
    <p:extLst>
      <p:ext uri="{BB962C8B-B14F-4D97-AF65-F5344CB8AC3E}">
        <p14:creationId xmlns:p14="http://schemas.microsoft.com/office/powerpoint/2010/main" val="417270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Inquiry Questions </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a:normAutofit/>
          </a:bodyPr>
          <a:lstStyle/>
          <a:p>
            <a:r>
              <a:rPr lang="en-AU" sz="2000" dirty="0"/>
              <a:t>The John Pirie journal makes reference to flying fish. There is debate as to whether these were flying fish, or just fish jumping out of the water. What species of fish would they have most likely seen in their current location</a:t>
            </a:r>
            <a:r>
              <a:rPr lang="en-AU" sz="2000" dirty="0" smtClean="0"/>
              <a:t>?</a:t>
            </a:r>
          </a:p>
          <a:p>
            <a:pPr marL="0" indent="0">
              <a:buNone/>
            </a:pPr>
            <a:endParaRPr lang="en-AU" sz="2000" dirty="0"/>
          </a:p>
          <a:p>
            <a:r>
              <a:rPr lang="en-AU" sz="2000" dirty="0"/>
              <a:t>How is the sighting of fish and a shark of use to the crew and passengers</a:t>
            </a:r>
            <a:r>
              <a:rPr lang="en-AU" sz="2000" dirty="0" smtClean="0"/>
              <a:t>?</a:t>
            </a:r>
          </a:p>
          <a:p>
            <a:pPr marL="0" indent="0">
              <a:buNone/>
            </a:pPr>
            <a:endParaRPr lang="en-AU" sz="2000" dirty="0"/>
          </a:p>
          <a:p>
            <a:r>
              <a:rPr lang="en-AU" sz="2000" dirty="0"/>
              <a:t>How has technology changed the way fishing occurs today?</a:t>
            </a:r>
          </a:p>
          <a:p>
            <a:endParaRPr lang="en-AU" dirty="0"/>
          </a:p>
        </p:txBody>
      </p:sp>
    </p:spTree>
    <p:extLst>
      <p:ext uri="{BB962C8B-B14F-4D97-AF65-F5344CB8AC3E}">
        <p14:creationId xmlns:p14="http://schemas.microsoft.com/office/powerpoint/2010/main" val="351250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sz="2000" dirty="0" smtClean="0"/>
          </a:p>
          <a:p>
            <a:pPr marL="0" indent="0">
              <a:buNone/>
            </a:pPr>
            <a:r>
              <a:rPr lang="en-AU" sz="2000" dirty="0"/>
              <a:t>	</a:t>
            </a:r>
            <a:endParaRPr lang="en-AU" sz="2000" dirty="0" smtClean="0"/>
          </a:p>
          <a:p>
            <a:pPr marL="0" indent="0" algn="ctr">
              <a:buNone/>
            </a:pPr>
            <a:endParaRPr lang="en-AU" sz="2000" dirty="0" smtClean="0"/>
          </a:p>
          <a:p>
            <a:endParaRPr lang="en-AU" dirty="0"/>
          </a:p>
        </p:txBody>
      </p:sp>
      <p:pic>
        <p:nvPicPr>
          <p:cNvPr id="5" name="Picture 2" descr="C:\Users\ahutchison\Desktop\HT94-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8416" y="1721031"/>
            <a:ext cx="3715792" cy="40191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09800" y="6211669"/>
            <a:ext cx="4572000" cy="646331"/>
          </a:xfrm>
          <a:prstGeom prst="rect">
            <a:avLst/>
          </a:prstGeom>
        </p:spPr>
        <p:txBody>
          <a:bodyPr>
            <a:spAutoFit/>
          </a:bodyPr>
          <a:lstStyle/>
          <a:p>
            <a:pPr algn="ctr"/>
            <a:r>
              <a:rPr lang="en-AU" dirty="0" smtClean="0">
                <a:solidFill>
                  <a:srgbClr val="EEECE1"/>
                </a:solidFill>
              </a:rPr>
              <a:t>Shark jaws. South Australian Maritime Museum collection</a:t>
            </a:r>
            <a:endParaRPr lang="en-AU" dirty="0">
              <a:solidFill>
                <a:srgbClr val="EEECE1"/>
              </a:solidFill>
            </a:endParaRPr>
          </a:p>
        </p:txBody>
      </p:sp>
      <p:sp>
        <p:nvSpPr>
          <p:cNvPr id="7" name="Title 1"/>
          <p:cNvSpPr>
            <a:spLocks noGrp="1"/>
          </p:cNvSpPr>
          <p:nvPr>
            <p:ph type="title"/>
          </p:nvPr>
        </p:nvSpPr>
        <p:spPr>
          <a:xfrm>
            <a:off x="381000" y="304800"/>
            <a:ext cx="8229600" cy="1143000"/>
          </a:xfrm>
          <a:blipFill rotWithShape="1">
            <a:blip r:embed="rId3"/>
            <a:stretch>
              <a:fillRect/>
            </a:stretch>
          </a:blipFill>
        </p:spPr>
        <p:txBody>
          <a:bodyPr/>
          <a:lstStyle/>
          <a:p>
            <a:r>
              <a:rPr lang="en-AU" sz="3600" dirty="0" smtClean="0">
                <a:latin typeface="Lucida Calligraphy"/>
                <a:cs typeface="Lucida Calligraphy"/>
              </a:rPr>
              <a:t>Images </a:t>
            </a:r>
            <a:endParaRPr lang="en-AU" sz="3600" dirty="0">
              <a:latin typeface="Lucida Calligraphy"/>
              <a:cs typeface="Lucida Calligraphy"/>
            </a:endParaRPr>
          </a:p>
        </p:txBody>
      </p:sp>
    </p:spTree>
    <p:extLst>
      <p:ext uri="{BB962C8B-B14F-4D97-AF65-F5344CB8AC3E}">
        <p14:creationId xmlns:p14="http://schemas.microsoft.com/office/powerpoint/2010/main" val="367579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643</Words>
  <Application>Microsoft Office PowerPoint</Application>
  <PresentationFormat>On-screen Show (4:3)</PresentationFormat>
  <Paragraphs>125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Bound for South Australia 1836 Fishing  Week 11 </vt:lpstr>
      <vt:lpstr>Overview </vt:lpstr>
      <vt:lpstr>Contents </vt:lpstr>
      <vt:lpstr>Introduction </vt:lpstr>
      <vt:lpstr> Journal entries  Thursday 5 May 1836 </vt:lpstr>
      <vt:lpstr> Friday 6 May 1836 </vt:lpstr>
      <vt:lpstr> Saturday 7 May 1836 </vt:lpstr>
      <vt:lpstr>Inquiry Questions </vt:lpstr>
      <vt:lpstr>Images </vt:lpstr>
      <vt:lpstr>PowerPoint Presentation</vt:lpstr>
      <vt:lpstr>PowerPoint Presentation</vt:lpstr>
      <vt:lpstr>Glossary of Terms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Abigail Hutchison</dc:creator>
  <cp:lastModifiedBy>Jonathan Hull</cp:lastModifiedBy>
  <cp:revision>25</cp:revision>
  <dcterms:created xsi:type="dcterms:W3CDTF">2011-10-11T23:09:50Z</dcterms:created>
  <dcterms:modified xsi:type="dcterms:W3CDTF">2012-02-01T05:37:05Z</dcterms:modified>
</cp:coreProperties>
</file>