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1" r:id="rId3"/>
    <p:sldId id="257"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D0027-B489-D54F-9CCF-84D0D1188112}" type="datetimeFigureOut">
              <a:rPr lang="en-US" smtClean="0"/>
              <a:t>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217DE-CE55-884E-93A3-3F6FACB76DFA}" type="slidenum">
              <a:rPr lang="en-US" smtClean="0"/>
              <a:t>‹#›</a:t>
            </a:fld>
            <a:endParaRPr lang="en-US"/>
          </a:p>
        </p:txBody>
      </p:sp>
    </p:spTree>
    <p:extLst>
      <p:ext uri="{BB962C8B-B14F-4D97-AF65-F5344CB8AC3E}">
        <p14:creationId xmlns:p14="http://schemas.microsoft.com/office/powerpoint/2010/main" val="28787823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7D588C9-0745-48A9-BD8B-A7F5B76E026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3253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7D588C9-0745-48A9-BD8B-A7F5B76E026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73955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7D588C9-0745-48A9-BD8B-A7F5B76E026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01929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7D588C9-0745-48A9-BD8B-A7F5B76E026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388607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588C9-0745-48A9-BD8B-A7F5B76E0264}" type="datetimeFigureOut">
              <a:rPr lang="en-AU" smtClean="0"/>
              <a:pPr/>
              <a:t>1/02/2012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28016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7D588C9-0745-48A9-BD8B-A7F5B76E026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60852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7D588C9-0745-48A9-BD8B-A7F5B76E0264}" type="datetimeFigureOut">
              <a:rPr lang="en-AU" smtClean="0"/>
              <a:pPr/>
              <a:t>1/02/2012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35943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7D588C9-0745-48A9-BD8B-A7F5B76E0264}" type="datetimeFigureOut">
              <a:rPr lang="en-AU" smtClean="0"/>
              <a:pPr/>
              <a:t>1/02/2012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82190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588C9-0745-48A9-BD8B-A7F5B76E0264}" type="datetimeFigureOut">
              <a:rPr lang="en-AU" smtClean="0"/>
              <a:pPr/>
              <a:t>1/02/2012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7385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588C9-0745-48A9-BD8B-A7F5B76E026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25626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588C9-0745-48A9-BD8B-A7F5B76E0264}" type="datetimeFigureOut">
              <a:rPr lang="en-AU" smtClean="0"/>
              <a:pPr/>
              <a:t>1/02/2012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0BBBFA-0959-499A-8D94-11E4669B4364}" type="slidenum">
              <a:rPr lang="en-AU" smtClean="0"/>
              <a:pPr/>
              <a:t>‹#›</a:t>
            </a:fld>
            <a:endParaRPr lang="en-AU"/>
          </a:p>
        </p:txBody>
      </p:sp>
    </p:spTree>
    <p:extLst>
      <p:ext uri="{BB962C8B-B14F-4D97-AF65-F5344CB8AC3E}">
        <p14:creationId xmlns:p14="http://schemas.microsoft.com/office/powerpoint/2010/main" val="376385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588C9-0745-48A9-BD8B-A7F5B76E0264}" type="datetimeFigureOut">
              <a:rPr lang="en-AU" smtClean="0"/>
              <a:pPr/>
              <a:t>1/02/2012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BBBFA-0959-499A-8D94-11E4669B4364}" type="slidenum">
              <a:rPr lang="en-AU" smtClean="0"/>
              <a:pPr/>
              <a:t>‹#›</a:t>
            </a:fld>
            <a:endParaRPr lang="en-AU"/>
          </a:p>
        </p:txBody>
      </p:sp>
    </p:spTree>
    <p:extLst>
      <p:ext uri="{BB962C8B-B14F-4D97-AF65-F5344CB8AC3E}">
        <p14:creationId xmlns:p14="http://schemas.microsoft.com/office/powerpoint/2010/main" val="2591304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057400"/>
          </a:xfrm>
          <a:blipFill rotWithShape="1">
            <a:blip r:embed="rId2"/>
            <a:stretch>
              <a:fillRect/>
            </a:stretch>
          </a:blipFill>
        </p:spPr>
        <p:txBody>
          <a:bodyPr>
            <a:normAutofit fontScale="90000"/>
          </a:bodyPr>
          <a:lstStyle/>
          <a:p>
            <a:r>
              <a:rPr lang="en-AU" sz="2222" dirty="0" smtClean="0">
                <a:latin typeface="Lucida Calligraphy"/>
                <a:cs typeface="Lucida Calligraphy"/>
              </a:rPr>
              <a:t/>
            </a:r>
            <a:br>
              <a:rPr lang="en-AU" sz="2222" dirty="0" smtClean="0">
                <a:latin typeface="Lucida Calligraphy"/>
                <a:cs typeface="Lucida Calligraphy"/>
              </a:rPr>
            </a:br>
            <a:r>
              <a:rPr lang="en-AU" sz="2222" dirty="0" smtClean="0">
                <a:latin typeface="Lucida Calligraphy"/>
                <a:cs typeface="Lucida Calligraphy"/>
              </a:rPr>
              <a:t/>
            </a:r>
            <a:br>
              <a:rPr lang="en-AU" sz="2222" dirty="0" smtClean="0">
                <a:latin typeface="Lucida Calligraphy"/>
                <a:cs typeface="Lucida Calligraphy"/>
              </a:rPr>
            </a:br>
            <a:r>
              <a:rPr lang="en-AU" sz="2222" dirty="0" smtClean="0">
                <a:latin typeface="Lucida Calligraphy"/>
                <a:cs typeface="Lucida Calligraphy"/>
              </a:rPr>
              <a:t>Bound for South Australia 1836</a:t>
            </a:r>
            <a:br>
              <a:rPr lang="en-AU" sz="2222" dirty="0" smtClean="0">
                <a:latin typeface="Lucida Calligraphy"/>
                <a:cs typeface="Lucida Calligraphy"/>
              </a:rPr>
            </a:br>
            <a:r>
              <a:rPr lang="en-AU" sz="2222" dirty="0" smtClean="0">
                <a:latin typeface="Lucida Calligraphy"/>
                <a:cs typeface="Lucida Calligraphy"/>
              </a:rPr>
              <a:t/>
            </a:r>
            <a:br>
              <a:rPr lang="en-AU" sz="2222" dirty="0" smtClean="0">
                <a:latin typeface="Lucida Calligraphy"/>
                <a:cs typeface="Lucida Calligraphy"/>
              </a:rPr>
            </a:br>
            <a:r>
              <a:rPr lang="en-AU" sz="3556" dirty="0" smtClean="0">
                <a:latin typeface="Lucida Calligraphy"/>
                <a:cs typeface="Lucida Calligraphy"/>
              </a:rPr>
              <a:t>Superstitions</a:t>
            </a:r>
            <a:br>
              <a:rPr lang="en-AU" sz="3556" dirty="0" smtClean="0">
                <a:latin typeface="Lucida Calligraphy"/>
                <a:cs typeface="Lucida Calligraphy"/>
              </a:rPr>
            </a:br>
            <a:r>
              <a:rPr lang="en-AU" sz="3556" dirty="0" smtClean="0">
                <a:latin typeface="Lucida Calligraphy"/>
                <a:cs typeface="Lucida Calligraphy"/>
              </a:rPr>
              <a:t>Week 20 </a:t>
            </a:r>
            <a:r>
              <a:rPr lang="en-AU" dirty="0" smtClean="0"/>
              <a:t/>
            </a:r>
            <a:br>
              <a:rPr lang="en-AU" dirty="0" smtClean="0"/>
            </a:br>
            <a:endParaRPr lang="en-AU" dirty="0"/>
          </a:p>
        </p:txBody>
      </p:sp>
      <p:sp>
        <p:nvSpPr>
          <p:cNvPr id="3" name="Subtitle 2"/>
          <p:cNvSpPr>
            <a:spLocks noGrp="1"/>
          </p:cNvSpPr>
          <p:nvPr>
            <p:ph type="subTitle" idx="1"/>
          </p:nvPr>
        </p:nvSpPr>
        <p:spPr>
          <a:xfrm>
            <a:off x="304800" y="2209800"/>
            <a:ext cx="8839200" cy="4648200"/>
          </a:xfrm>
        </p:spPr>
        <p:txBody>
          <a:bodyPr>
            <a:normAutofit/>
          </a:bodyPr>
          <a:lstStyle/>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endParaRPr lang="en-US" sz="1800" dirty="0" smtClean="0">
              <a:solidFill>
                <a:srgbClr val="EEECE1"/>
              </a:solidFill>
            </a:endParaRPr>
          </a:p>
          <a:p>
            <a:r>
              <a:rPr lang="en-US" sz="1800" dirty="0" smtClean="0">
                <a:solidFill>
                  <a:srgbClr val="EEECE1"/>
                </a:solidFill>
              </a:rPr>
              <a:t>"Credulity, Superstition &amp; Fanaticism" engraved after William Hogarth, published in </a:t>
            </a:r>
            <a:r>
              <a:rPr lang="en-US" sz="1800" i="1" dirty="0" smtClean="0">
                <a:solidFill>
                  <a:srgbClr val="EEECE1"/>
                </a:solidFill>
              </a:rPr>
              <a:t>The Works of William Hogarth</a:t>
            </a:r>
            <a:r>
              <a:rPr lang="en-US" sz="1800" dirty="0" smtClean="0">
                <a:solidFill>
                  <a:srgbClr val="EEECE1"/>
                </a:solidFill>
              </a:rPr>
              <a:t>, 1833.</a:t>
            </a:r>
            <a:endParaRPr lang="en-AU" sz="1800" dirty="0">
              <a:solidFill>
                <a:srgbClr val="EEECE1"/>
              </a:solidFill>
            </a:endParaRPr>
          </a:p>
        </p:txBody>
      </p:sp>
      <p:pic>
        <p:nvPicPr>
          <p:cNvPr id="4" name="Picture 3"/>
          <p:cNvPicPr>
            <a:picLocks noChangeAspect="1"/>
          </p:cNvPicPr>
          <p:nvPr/>
        </p:nvPicPr>
        <p:blipFill>
          <a:blip r:embed="rId3"/>
          <a:stretch>
            <a:fillRect/>
          </a:stretch>
        </p:blipFill>
        <p:spPr>
          <a:xfrm>
            <a:off x="3429000" y="2362200"/>
            <a:ext cx="2286000" cy="3537857"/>
          </a:xfrm>
          <a:prstGeom prst="rect">
            <a:avLst/>
          </a:prstGeom>
        </p:spPr>
      </p:pic>
    </p:spTree>
    <p:extLst>
      <p:ext uri="{BB962C8B-B14F-4D97-AF65-F5344CB8AC3E}">
        <p14:creationId xmlns:p14="http://schemas.microsoft.com/office/powerpoint/2010/main" val="538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Overview</a:t>
            </a:r>
            <a:endParaRPr lang="en-AU"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cs typeface="Times New Roman" pitchFamily="18" charset="0"/>
              </a:rPr>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cs typeface="Times New Roman" pitchFamily="18" charset="0"/>
            </a:endParaRPr>
          </a:p>
          <a:p>
            <a:pPr marL="0" indent="0">
              <a:buNone/>
            </a:pPr>
            <a:r>
              <a:rPr lang="en-AU" sz="2000" dirty="0">
                <a:cs typeface="Times New Roman" pitchFamily="18" charset="0"/>
              </a:rPr>
              <a:t>This resource uses the stories from these nine ships as recorded by the passengers and crew in their personal journals</a:t>
            </a:r>
            <a:r>
              <a:rPr lang="en-AU" sz="2000" dirty="0" smtClean="0">
                <a:cs typeface="Times New Roman" pitchFamily="18" charset="0"/>
              </a:rPr>
              <a:t>.</a:t>
            </a:r>
            <a:endParaRPr lang="en-AU" sz="2000" dirty="0">
              <a:cs typeface="Times New Roman" pitchFamily="18" charset="0"/>
            </a:endParaRPr>
          </a:p>
        </p:txBody>
      </p:sp>
    </p:spTree>
    <p:extLst>
      <p:ext uri="{BB962C8B-B14F-4D97-AF65-F5344CB8AC3E}">
        <p14:creationId xmlns:p14="http://schemas.microsoft.com/office/powerpoint/2010/main" val="319780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Contents</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953000"/>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a:cs typeface="Times New Roman" pitchFamily="18" charset="0"/>
            </a:endParaRPr>
          </a:p>
          <a:p>
            <a:r>
              <a:rPr lang="en-AU" dirty="0" smtClean="0">
                <a:cs typeface="Times New Roman" pitchFamily="18" charset="0"/>
                <a:hlinkClick r:id="rId4" action="ppaction://hlinksldjump"/>
              </a:rPr>
              <a:t>Inquiry Questions</a:t>
            </a:r>
            <a:endParaRPr lang="en-AU" dirty="0">
              <a:cs typeface="Times New Roman" pitchFamily="18" charset="0"/>
            </a:endParaRPr>
          </a:p>
        </p:txBody>
      </p:sp>
    </p:spTree>
    <p:extLst>
      <p:ext uri="{BB962C8B-B14F-4D97-AF65-F5344CB8AC3E}">
        <p14:creationId xmlns:p14="http://schemas.microsoft.com/office/powerpoint/2010/main" val="340290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AU" sz="3600" dirty="0" smtClean="0">
                <a:latin typeface="Lucida Calligraphy"/>
                <a:cs typeface="Lucida Calligraphy"/>
              </a:rPr>
              <a:t>Introduction</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4876800"/>
          </a:xfrm>
          <a:solidFill>
            <a:schemeClr val="bg2"/>
          </a:solidFill>
          <a:effectLst>
            <a:glow rad="101600">
              <a:schemeClr val="bg2">
                <a:alpha val="75000"/>
              </a:schemeClr>
            </a:glow>
          </a:effectLst>
        </p:spPr>
        <p:txBody>
          <a:bodyPr>
            <a:normAutofit/>
          </a:bodyPr>
          <a:lstStyle/>
          <a:p>
            <a:pPr marL="0" indent="0">
              <a:buNone/>
            </a:pPr>
            <a:r>
              <a:rPr lang="en-AU" sz="2000" dirty="0" smtClean="0"/>
              <a:t>As </a:t>
            </a:r>
            <a:r>
              <a:rPr lang="en-AU" sz="2000" dirty="0"/>
              <a:t>we head into week 20, take the time to put yourself into the shoes of these passengers. Understandings about the wider world and journeys at sea were limited in 1836. Everyone </a:t>
            </a:r>
            <a:r>
              <a:rPr lang="en-AU" sz="2000" dirty="0" err="1"/>
              <a:t>onboard</a:t>
            </a:r>
            <a:r>
              <a:rPr lang="en-AU" sz="2000" dirty="0"/>
              <a:t> experienced a range of emotions, feelings and had different beliefs. Sailors in the 18th and 19th century were often superstitious, and although we don’t read about it this week, maybe some of the passengers </a:t>
            </a:r>
            <a:r>
              <a:rPr lang="en-AU" sz="2000" dirty="0" err="1"/>
              <a:t>onboard</a:t>
            </a:r>
            <a:r>
              <a:rPr lang="en-AU" sz="2000" dirty="0"/>
              <a:t> these vessels were also superstitious. This week we explore some of the superstitions at sea and their links to reality.</a:t>
            </a:r>
          </a:p>
          <a:p>
            <a:endParaRPr lang="en-AU" dirty="0"/>
          </a:p>
        </p:txBody>
      </p:sp>
    </p:spTree>
    <p:extLst>
      <p:ext uri="{BB962C8B-B14F-4D97-AF65-F5344CB8AC3E}">
        <p14:creationId xmlns:p14="http://schemas.microsoft.com/office/powerpoint/2010/main" val="184444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AU" sz="3600" dirty="0" smtClean="0">
                <a:latin typeface="Lucida Calligraphy"/>
                <a:cs typeface="Lucida Calligraphy"/>
              </a:rPr>
              <a:t>Inquiry Questions </a:t>
            </a:r>
            <a:endParaRPr lang="en-AU" sz="3600" dirty="0">
              <a:latin typeface="Lucida Calligraphy"/>
              <a:cs typeface="Lucida Calligraphy"/>
            </a:endParaRPr>
          </a:p>
        </p:txBody>
      </p:sp>
      <p:sp>
        <p:nvSpPr>
          <p:cNvPr id="3" name="Content Placeholder 2"/>
          <p:cNvSpPr>
            <a:spLocks noGrp="1"/>
          </p:cNvSpPr>
          <p:nvPr>
            <p:ph idx="1"/>
          </p:nvPr>
        </p:nvSpPr>
        <p:spPr>
          <a:xfrm>
            <a:off x="457200" y="1600200"/>
            <a:ext cx="8229600" cy="5029200"/>
          </a:xfrm>
          <a:solidFill>
            <a:schemeClr val="bg2"/>
          </a:solidFill>
          <a:effectLst>
            <a:glow rad="101600">
              <a:schemeClr val="bg2">
                <a:alpha val="75000"/>
              </a:schemeClr>
            </a:glow>
          </a:effectLst>
        </p:spPr>
        <p:txBody>
          <a:bodyPr>
            <a:normAutofit/>
          </a:bodyPr>
          <a:lstStyle/>
          <a:p>
            <a:r>
              <a:rPr lang="en-AU" sz="2000" dirty="0"/>
              <a:t>How do superstitions start? </a:t>
            </a:r>
            <a:endParaRPr lang="en-AU" sz="2000" dirty="0" smtClean="0"/>
          </a:p>
          <a:p>
            <a:endParaRPr lang="en-AU" sz="2000" dirty="0"/>
          </a:p>
          <a:p>
            <a:r>
              <a:rPr lang="en-AU" sz="2000" dirty="0" smtClean="0"/>
              <a:t>Why </a:t>
            </a:r>
            <a:r>
              <a:rPr lang="en-AU" sz="2000" dirty="0"/>
              <a:t>do some people believe superstitions and others don’t? </a:t>
            </a:r>
            <a:br>
              <a:rPr lang="en-AU" sz="2000" dirty="0"/>
            </a:br>
            <a:endParaRPr lang="en-AU" sz="2000" dirty="0"/>
          </a:p>
          <a:p>
            <a:r>
              <a:rPr lang="en-AU" sz="2000" dirty="0" smtClean="0"/>
              <a:t>What </a:t>
            </a:r>
            <a:r>
              <a:rPr lang="en-AU" sz="2000" dirty="0"/>
              <a:t>are some of the superstitions of the sea?</a:t>
            </a:r>
            <a:br>
              <a:rPr lang="en-AU" sz="2000" dirty="0"/>
            </a:br>
            <a:endParaRPr lang="en-AU" sz="2000" dirty="0"/>
          </a:p>
          <a:p>
            <a:r>
              <a:rPr lang="en-AU" sz="2000" dirty="0" smtClean="0"/>
              <a:t>Why </a:t>
            </a:r>
            <a:r>
              <a:rPr lang="en-AU" sz="2000" dirty="0"/>
              <a:t>are their so many superstitions about the sea?</a:t>
            </a:r>
          </a:p>
        </p:txBody>
      </p:sp>
    </p:spTree>
    <p:extLst>
      <p:ext uri="{BB962C8B-B14F-4D97-AF65-F5344CB8AC3E}">
        <p14:creationId xmlns:p14="http://schemas.microsoft.com/office/powerpoint/2010/main" val="1732973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TotalTime>
  <Words>222</Words>
  <Application>Microsoft Office PowerPoint</Application>
  <PresentationFormat>On-screen Show (4:3)</PresentationFormat>
  <Paragraphs>29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Bound for South Australia 1836  Superstitions Week 20  </vt:lpstr>
      <vt:lpstr>Overview</vt:lpstr>
      <vt:lpstr>Contents</vt:lpstr>
      <vt:lpstr>Introduction</vt:lpstr>
      <vt:lpstr>Inquiry Questions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dc:title>
  <dc:creator>Abigail Hutchison</dc:creator>
  <cp:lastModifiedBy>Jonathan Hull</cp:lastModifiedBy>
  <cp:revision>21</cp:revision>
  <dcterms:created xsi:type="dcterms:W3CDTF">2011-10-12T08:00:53Z</dcterms:created>
  <dcterms:modified xsi:type="dcterms:W3CDTF">2012-02-01T05:19:08Z</dcterms:modified>
</cp:coreProperties>
</file>