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87" r:id="rId3"/>
    <p:sldId id="257" r:id="rId4"/>
    <p:sldId id="259" r:id="rId5"/>
    <p:sldId id="271" r:id="rId6"/>
    <p:sldId id="268" r:id="rId7"/>
    <p:sldId id="278" r:id="rId8"/>
    <p:sldId id="277" r:id="rId9"/>
    <p:sldId id="286" r:id="rId10"/>
    <p:sldId id="285" r:id="rId11"/>
    <p:sldId id="27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BE0B0C-7B57-476B-958A-5CA7E4838DAE}" type="datetimeFigureOut">
              <a:rPr lang="en-AU" smtClean="0"/>
              <a:t>1/02/2012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A6EBF-C0F1-429B-941A-4F4027006B1D}" type="slidenum">
              <a:rPr lang="en-AU" smtClean="0"/>
              <a:t>‹#›</a:t>
            </a:fld>
            <a:endParaRPr lang="en-AU"/>
          </a:p>
        </p:txBody>
      </p:sp>
    </p:spTree>
    <p:extLst>
      <p:ext uri="{BB962C8B-B14F-4D97-AF65-F5344CB8AC3E}">
        <p14:creationId xmlns:p14="http://schemas.microsoft.com/office/powerpoint/2010/main" val="133248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ACA6EBF-C0F1-429B-941A-4F4027006B1D}" type="slidenum">
              <a:rPr lang="en-AU" smtClean="0"/>
              <a:t>7</a:t>
            </a:fld>
            <a:endParaRPr lang="en-AU"/>
          </a:p>
        </p:txBody>
      </p:sp>
    </p:spTree>
    <p:extLst>
      <p:ext uri="{BB962C8B-B14F-4D97-AF65-F5344CB8AC3E}">
        <p14:creationId xmlns:p14="http://schemas.microsoft.com/office/powerpoint/2010/main" val="127140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7A681D2-5173-AD43-9FCB-C3C50E8001A9}"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C9210-1BBD-F040-BEEE-F9750439E6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7A681D2-5173-AD43-9FCB-C3C50E8001A9}"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C9210-1BBD-F040-BEEE-F9750439E6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7A681D2-5173-AD43-9FCB-C3C50E8001A9}"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C9210-1BBD-F040-BEEE-F9750439E6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7A681D2-5173-AD43-9FCB-C3C50E8001A9}"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C9210-1BBD-F040-BEEE-F9750439E6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7A681D2-5173-AD43-9FCB-C3C50E8001A9}"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C9210-1BBD-F040-BEEE-F9750439E6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7A681D2-5173-AD43-9FCB-C3C50E8001A9}"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C9210-1BBD-F040-BEEE-F9750439E6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7A681D2-5173-AD43-9FCB-C3C50E8001A9}" type="datetimeFigureOut">
              <a:rPr lang="en-US" smtClean="0"/>
              <a:pPr/>
              <a:t>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C9210-1BBD-F040-BEEE-F9750439E6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7A681D2-5173-AD43-9FCB-C3C50E8001A9}" type="datetimeFigureOut">
              <a:rPr lang="en-US" smtClean="0"/>
              <a:pPr/>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C9210-1BBD-F040-BEEE-F9750439E6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681D2-5173-AD43-9FCB-C3C50E8001A9}" type="datetimeFigureOut">
              <a:rPr lang="en-US" smtClean="0"/>
              <a:pPr/>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C9210-1BBD-F040-BEEE-F9750439E6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7A681D2-5173-AD43-9FCB-C3C50E8001A9}"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C9210-1BBD-F040-BEEE-F9750439E6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7A681D2-5173-AD43-9FCB-C3C50E8001A9}"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C9210-1BBD-F040-BEEE-F9750439E6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681D2-5173-AD43-9FCB-C3C50E8001A9}" type="datetimeFigureOut">
              <a:rPr lang="en-US" smtClean="0"/>
              <a:pPr/>
              <a:t>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C9210-1BBD-F040-BEEE-F9750439E6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1881"/>
            <a:ext cx="7772400" cy="2338134"/>
          </a:xfrm>
          <a:blipFill rotWithShape="1">
            <a:blip r:embed="rId2"/>
            <a:stretch>
              <a:fillRect/>
            </a:stretch>
          </a:blipFill>
        </p:spPr>
        <p:txBody>
          <a:bodyPr>
            <a:normAutofit/>
          </a:bodyPr>
          <a:lstStyle/>
          <a:p>
            <a:r>
              <a:rPr lang="en-US" sz="2000" dirty="0" smtClean="0">
                <a:latin typeface="Lucida Calligraphy"/>
                <a:cs typeface="Lucida Calligraphy"/>
              </a:rPr>
              <a:t>Bound for South Australia 1836</a:t>
            </a:r>
            <a:r>
              <a:rPr lang="en-US" sz="3200" dirty="0" smtClean="0">
                <a:latin typeface="Lucida Calligraphy"/>
                <a:cs typeface="Lucida Calligraphy"/>
              </a:rPr>
              <a:t/>
            </a:r>
            <a:br>
              <a:rPr lang="en-US" sz="3200" dirty="0" smtClean="0">
                <a:latin typeface="Lucida Calligraphy"/>
                <a:cs typeface="Lucida Calligraphy"/>
              </a:rPr>
            </a:br>
            <a:r>
              <a:rPr lang="en-US" sz="3200" dirty="0" smtClean="0">
                <a:latin typeface="Lucida Calligraphy"/>
                <a:cs typeface="Lucida Calligraphy"/>
              </a:rPr>
              <a:t>Transport</a:t>
            </a:r>
            <a:br>
              <a:rPr lang="en-US" sz="3200" dirty="0" smtClean="0">
                <a:latin typeface="Lucida Calligraphy"/>
                <a:cs typeface="Lucida Calligraphy"/>
              </a:rPr>
            </a:br>
            <a:r>
              <a:rPr lang="en-US" sz="3200" dirty="0" smtClean="0">
                <a:latin typeface="Lucida Calligraphy"/>
                <a:cs typeface="Lucida Calligraphy"/>
              </a:rPr>
              <a:t>week 31</a:t>
            </a:r>
            <a:endParaRPr lang="en-US" sz="3200" dirty="0">
              <a:latin typeface="Lucida Calligraphy"/>
              <a:cs typeface="Lucida Calligraphy"/>
            </a:endParaRPr>
          </a:p>
        </p:txBody>
      </p:sp>
      <p:sp>
        <p:nvSpPr>
          <p:cNvPr id="3" name="Subtitle 2"/>
          <p:cNvSpPr>
            <a:spLocks noGrp="1"/>
          </p:cNvSpPr>
          <p:nvPr>
            <p:ph type="subTitle" idx="1"/>
          </p:nvPr>
        </p:nvSpPr>
        <p:spPr>
          <a:xfrm>
            <a:off x="1371600" y="2796425"/>
            <a:ext cx="6400800" cy="3789874"/>
          </a:xfrm>
        </p:spPr>
        <p:txBody>
          <a:bodyPr>
            <a:normAutofit/>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a:p>
          <a:p>
            <a:r>
              <a:rPr lang="en-US" sz="1800" dirty="0" smtClean="0">
                <a:solidFill>
                  <a:schemeClr val="bg2"/>
                </a:solidFill>
              </a:rPr>
              <a:t>Emigration - the parting day "Good Heaven! what sorrows </a:t>
            </a:r>
            <a:r>
              <a:rPr lang="en-US" sz="1800" dirty="0" err="1" smtClean="0">
                <a:solidFill>
                  <a:schemeClr val="bg2"/>
                </a:solidFill>
              </a:rPr>
              <a:t>gloom'd</a:t>
            </a:r>
            <a:r>
              <a:rPr lang="en-US" sz="1800" dirty="0" smtClean="0">
                <a:solidFill>
                  <a:schemeClr val="bg2"/>
                </a:solidFill>
              </a:rPr>
              <a:t> that parting day...", 1852</a:t>
            </a:r>
            <a:endParaRPr lang="en-US" sz="1800" dirty="0">
              <a:solidFill>
                <a:schemeClr val="bg2"/>
              </a:solidFill>
            </a:endParaRPr>
          </a:p>
        </p:txBody>
      </p:sp>
      <p:pic>
        <p:nvPicPr>
          <p:cNvPr id="4" name="Picture 3"/>
          <p:cNvPicPr>
            <a:picLocks noChangeAspect="1"/>
          </p:cNvPicPr>
          <p:nvPr/>
        </p:nvPicPr>
        <p:blipFill>
          <a:blip r:embed="rId3"/>
          <a:stretch>
            <a:fillRect/>
          </a:stretch>
        </p:blipFill>
        <p:spPr>
          <a:xfrm>
            <a:off x="2029522" y="2796425"/>
            <a:ext cx="5132418" cy="2908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Images</a:t>
            </a:r>
            <a:endParaRPr lang="en-US" sz="3600" dirty="0">
              <a:latin typeface="Lucida Calligraphy"/>
              <a:cs typeface="Lucida Calligraphy"/>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0928" y="1600201"/>
            <a:ext cx="5411604" cy="399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14764" y="5830562"/>
            <a:ext cx="5837381" cy="646331"/>
          </a:xfrm>
          <a:prstGeom prst="rect">
            <a:avLst/>
          </a:prstGeom>
        </p:spPr>
        <p:txBody>
          <a:bodyPr wrap="square">
            <a:spAutoFit/>
          </a:bodyPr>
          <a:lstStyle/>
          <a:p>
            <a:pPr algn="ctr"/>
            <a:r>
              <a:rPr lang="en-AU" dirty="0">
                <a:solidFill>
                  <a:schemeClr val="bg1"/>
                </a:solidFill>
              </a:rPr>
              <a:t>South Africa, Cape Town, 1837. Published in Meyer's </a:t>
            </a:r>
            <a:r>
              <a:rPr lang="en-AU" dirty="0" err="1">
                <a:solidFill>
                  <a:schemeClr val="bg1"/>
                </a:solidFill>
              </a:rPr>
              <a:t>Universum</a:t>
            </a:r>
            <a:r>
              <a:rPr lang="en-AU" dirty="0">
                <a:solidFill>
                  <a:schemeClr val="bg1"/>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Glossary of Terms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99193"/>
          </a:xfrm>
          <a:solidFill>
            <a:schemeClr val="bg2"/>
          </a:solidFill>
          <a:effectLst>
            <a:glow rad="101600">
              <a:schemeClr val="bg2">
                <a:alpha val="75000"/>
              </a:schemeClr>
            </a:glow>
          </a:effectLst>
        </p:spPr>
        <p:txBody>
          <a:bodyPr>
            <a:normAutofit/>
          </a:bodyPr>
          <a:lstStyle/>
          <a:p>
            <a:pPr>
              <a:buNone/>
            </a:pPr>
            <a:r>
              <a:rPr lang="en-US" sz="1550" b="1" dirty="0"/>
              <a:t>(D.V.)</a:t>
            </a:r>
          </a:p>
          <a:p>
            <a:r>
              <a:rPr lang="en-US" sz="1550" dirty="0" err="1"/>
              <a:t>Deo</a:t>
            </a:r>
            <a:r>
              <a:rPr lang="en-US" sz="1550" dirty="0"/>
              <a:t> Volente – God </a:t>
            </a:r>
            <a:r>
              <a:rPr lang="en-US" sz="1550" dirty="0" smtClean="0"/>
              <a:t>Willing</a:t>
            </a:r>
          </a:p>
          <a:p>
            <a:pPr marL="0" indent="0">
              <a:buNone/>
            </a:pPr>
            <a:r>
              <a:rPr lang="en-US" sz="1550" b="1" dirty="0" smtClean="0"/>
              <a:t>Ensign</a:t>
            </a:r>
          </a:p>
          <a:p>
            <a:r>
              <a:rPr lang="en-AU" sz="1550" dirty="0"/>
              <a:t>A flag or standard, especially a military or naval one, indicating nationality. A national flag</a:t>
            </a:r>
            <a:r>
              <a:rPr lang="en-AU" sz="1550" dirty="0" smtClean="0"/>
              <a:t>.</a:t>
            </a:r>
          </a:p>
          <a:p>
            <a:pPr marL="0" indent="0">
              <a:buNone/>
            </a:pPr>
            <a:r>
              <a:rPr lang="en-AU" sz="1550" b="1" dirty="0" smtClean="0"/>
              <a:t>Hove to</a:t>
            </a:r>
          </a:p>
          <a:p>
            <a:r>
              <a:rPr lang="en-AU" sz="1550" dirty="0"/>
              <a:t>To ‘heave to’ is to reduce a ship’s sails and adjust them so they counteract each other and stop the ship making progress. It is a safety measure used to deal with strong winds</a:t>
            </a:r>
            <a:r>
              <a:rPr lang="en-AU" sz="1550" dirty="0" smtClean="0"/>
              <a:t>.</a:t>
            </a:r>
          </a:p>
          <a:p>
            <a:pPr marL="0" indent="0">
              <a:buNone/>
            </a:pPr>
            <a:endParaRPr lang="en-AU" sz="1550" dirty="0"/>
          </a:p>
          <a:p>
            <a:pPr marL="0" indent="0">
              <a:buNone/>
            </a:pPr>
            <a:endParaRPr lang="en-AU" sz="1550" dirty="0" smtClean="0"/>
          </a:p>
          <a:p>
            <a:pPr marL="0" indent="0">
              <a:buNone/>
            </a:pPr>
            <a:endParaRPr lang="en-AU" sz="1550" dirty="0"/>
          </a:p>
          <a:p>
            <a:pPr marL="0" indent="0">
              <a:buNone/>
            </a:pPr>
            <a:endParaRPr lang="en-AU" sz="1550" dirty="0" smtClean="0"/>
          </a:p>
          <a:p>
            <a:pPr marL="0" indent="0">
              <a:buNone/>
            </a:pPr>
            <a:endParaRPr lang="en-AU" sz="1550" dirty="0"/>
          </a:p>
          <a:p>
            <a:pPr marL="0" indent="0">
              <a:buNone/>
            </a:pPr>
            <a:endParaRPr lang="en-AU" sz="1550" dirty="0" smtClean="0"/>
          </a:p>
          <a:p>
            <a:pPr marL="0" indent="0">
              <a:buNone/>
            </a:pPr>
            <a:endParaRPr lang="en-AU" sz="1550" dirty="0"/>
          </a:p>
          <a:p>
            <a:pPr marL="0" indent="0">
              <a:buNone/>
            </a:pPr>
            <a:endParaRPr lang="en-AU" sz="1550" dirty="0" smtClean="0"/>
          </a:p>
          <a:p>
            <a:pPr marL="0" indent="0">
              <a:buNone/>
            </a:pPr>
            <a:endParaRPr lang="en-AU" sz="1550" dirty="0"/>
          </a:p>
          <a:p>
            <a:pPr marL="0" indent="0">
              <a:buNone/>
            </a:pPr>
            <a:r>
              <a:rPr lang="en-AU" sz="1550" dirty="0" smtClean="0"/>
              <a:t>													</a:t>
            </a:r>
            <a:r>
              <a:rPr lang="en-AU" sz="1550" dirty="0" smtClean="0">
                <a:hlinkClick r:id="rId3" action="ppaction://hlinksldjump"/>
              </a:rPr>
              <a:t>Return to Journal Entries</a:t>
            </a:r>
            <a:endParaRPr lang="en-AU" sz="1550" dirty="0" smtClean="0"/>
          </a:p>
          <a:p>
            <a:pPr marL="0" indent="0">
              <a:buNone/>
            </a:pPr>
            <a:endParaRPr lang="en-US" sz="1550" dirty="0" smtClean="0"/>
          </a:p>
          <a:p>
            <a:pPr marL="0" indent="0">
              <a:buNone/>
            </a:pPr>
            <a:endParaRPr lang="en-US" sz="1550" dirty="0"/>
          </a:p>
          <a:p>
            <a:pPr>
              <a:buNone/>
            </a:pPr>
            <a:endParaRPr lang="en-US" sz="1550" dirty="0" smtClean="0"/>
          </a:p>
          <a:p>
            <a:pPr>
              <a:buNone/>
            </a:pPr>
            <a:endParaRPr lang="en-US" dirty="0" smtClean="0"/>
          </a:p>
          <a:p>
            <a:pPr>
              <a:buNone/>
            </a:pPr>
            <a:endParaRPr lang="en-US" dirty="0" smtClean="0"/>
          </a:p>
          <a:p>
            <a:pPr>
              <a:buNone/>
            </a:pPr>
            <a:endParaRPr lang="en-US" dirty="0" smtClean="0"/>
          </a:p>
          <a:p>
            <a:endParaRPr lang="en-US" dirty="0" smtClean="0"/>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Overview</a:t>
            </a:r>
            <a:endParaRPr lang="en-US"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p>
          <a:p>
            <a:pPr marL="0" indent="0">
              <a:buNone/>
            </a:pPr>
            <a:endParaRPr lang="en-US" sz="2000" dirty="0"/>
          </a:p>
        </p:txBody>
      </p:sp>
    </p:spTree>
    <p:extLst>
      <p:ext uri="{BB962C8B-B14F-4D97-AF65-F5344CB8AC3E}">
        <p14:creationId xmlns:p14="http://schemas.microsoft.com/office/powerpoint/2010/main" val="1550013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Contents</a:t>
            </a:r>
            <a:endParaRPr lang="en-US" sz="3600" dirty="0">
              <a:latin typeface="Lucida Calligraphy"/>
              <a:cs typeface="Lucida Calligraphy"/>
            </a:endParaRPr>
          </a:p>
        </p:txBody>
      </p:sp>
      <p:sp>
        <p:nvSpPr>
          <p:cNvPr id="3" name="Content Placeholder 2"/>
          <p:cNvSpPr>
            <a:spLocks noGrp="1"/>
          </p:cNvSpPr>
          <p:nvPr>
            <p:ph idx="1"/>
          </p:nvPr>
        </p:nvSpPr>
        <p:spPr>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smtClean="0">
              <a:cs typeface="Times New Roman" pitchFamily="18" charset="0"/>
            </a:endParaRPr>
          </a:p>
          <a:p>
            <a:r>
              <a:rPr lang="en-AU" dirty="0" smtClean="0">
                <a:cs typeface="Times New Roman" pitchFamily="18" charset="0"/>
                <a:hlinkClick r:id="rId4" action="ppaction://hlinksldjump"/>
              </a:rPr>
              <a:t>Journal entries</a:t>
            </a:r>
            <a:endParaRPr lang="en-AU" dirty="0" smtClean="0">
              <a:cs typeface="Times New Roman" pitchFamily="18" charset="0"/>
            </a:endParaRPr>
          </a:p>
          <a:p>
            <a:r>
              <a:rPr lang="en-AU" dirty="0" smtClean="0">
                <a:cs typeface="Times New Roman" pitchFamily="18" charset="0"/>
                <a:hlinkClick r:id="rId5" action="ppaction://hlinksldjump"/>
              </a:rPr>
              <a:t>Inquiry Questions</a:t>
            </a:r>
            <a:endParaRPr lang="en-AU" dirty="0" smtClean="0">
              <a:cs typeface="Times New Roman" pitchFamily="18" charset="0"/>
            </a:endParaRPr>
          </a:p>
          <a:p>
            <a:r>
              <a:rPr lang="en-AU" dirty="0" smtClean="0">
                <a:cs typeface="Times New Roman" pitchFamily="18" charset="0"/>
                <a:hlinkClick r:id="rId6" action="ppaction://hlinksldjump"/>
              </a:rPr>
              <a:t>Relevant images </a:t>
            </a:r>
            <a:endParaRPr lang="en-AU" dirty="0" smtClean="0">
              <a:cs typeface="Times New Roman" pitchFamily="18" charset="0"/>
            </a:endParaRPr>
          </a:p>
          <a:p>
            <a:r>
              <a:rPr lang="en-AU" dirty="0" smtClean="0">
                <a:cs typeface="Times New Roman" pitchFamily="18" charset="0"/>
                <a:hlinkClick r:id="rId7" action="ppaction://hlinksldjump"/>
              </a:rPr>
              <a:t>Glossary of terms</a:t>
            </a:r>
            <a:endParaRPr lang="en-AU" dirty="0" smtClean="0">
              <a:cs typeface="Times New Roman" pitchFamily="18" charset="0"/>
            </a:endParaRP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Introduction</a:t>
            </a:r>
            <a:endParaRPr lang="en-US" sz="3600" dirty="0">
              <a:latin typeface="Lucida Calligraphy"/>
              <a:cs typeface="Lucida Calligraphy"/>
            </a:endParaRPr>
          </a:p>
        </p:txBody>
      </p:sp>
      <p:sp>
        <p:nvSpPr>
          <p:cNvPr id="3"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a:buNone/>
            </a:pPr>
            <a:r>
              <a:rPr lang="en-US" sz="2000" dirty="0" smtClean="0"/>
              <a:t>This week the </a:t>
            </a:r>
            <a:r>
              <a:rPr lang="en-US" sz="2000" i="1" dirty="0" err="1" smtClean="0"/>
              <a:t>Africaine</a:t>
            </a:r>
            <a:r>
              <a:rPr lang="en-US" sz="2000" dirty="0" smtClean="0"/>
              <a:t> makes a stop at Cape Town, South Africa, a place</a:t>
            </a:r>
          </a:p>
          <a:p>
            <a:pPr>
              <a:buNone/>
            </a:pPr>
            <a:r>
              <a:rPr lang="en-US" sz="2000" dirty="0" smtClean="0"/>
              <a:t>similar to an English township, with Robert Gouger commenting on ‘</a:t>
            </a:r>
            <a:r>
              <a:rPr lang="en-US" sz="2000" i="1" dirty="0" smtClean="0"/>
              <a:t>its air of</a:t>
            </a:r>
          </a:p>
          <a:p>
            <a:pPr>
              <a:buNone/>
            </a:pPr>
            <a:r>
              <a:rPr lang="en-US" sz="2000" i="1" dirty="0" smtClean="0"/>
              <a:t>prosperity</a:t>
            </a:r>
            <a:r>
              <a:rPr lang="en-US" sz="2000" dirty="0" smtClean="0"/>
              <a:t>.’ This stop provides the passengers with a much needed</a:t>
            </a:r>
          </a:p>
          <a:p>
            <a:pPr>
              <a:buNone/>
            </a:pPr>
            <a:r>
              <a:rPr lang="en-US" sz="2000" dirty="0" smtClean="0"/>
              <a:t>opportunity to stretch their legs, purchase fresh produce and livestock. Mary</a:t>
            </a:r>
          </a:p>
          <a:p>
            <a:pPr>
              <a:buNone/>
            </a:pPr>
            <a:r>
              <a:rPr lang="en-US" sz="2000" dirty="0" smtClean="0"/>
              <a:t>Thomas writes how passengers ate lunch and dinner in inns and other</a:t>
            </a:r>
          </a:p>
          <a:p>
            <a:pPr>
              <a:buNone/>
            </a:pPr>
            <a:r>
              <a:rPr lang="en-US" sz="2000" dirty="0" smtClean="0"/>
              <a:t>lodgings, comparing the quality of food to that which was eaten onboard.</a:t>
            </a:r>
          </a:p>
          <a:p>
            <a:pPr>
              <a:buNone/>
            </a:pPr>
            <a:r>
              <a:rPr lang="en-US" sz="2000" dirty="0" smtClean="0"/>
              <a:t>Some passengers visit the sights of Simon’s Bay, including a small museum.</a:t>
            </a:r>
          </a:p>
          <a:p>
            <a:pPr>
              <a:buNone/>
            </a:pPr>
            <a:r>
              <a:rPr lang="en-US" sz="2000" dirty="0" smtClean="0"/>
              <a:t>Mary Thomas makes reference to seeing a ‘</a:t>
            </a:r>
            <a:r>
              <a:rPr lang="en-US" sz="2000" i="1" dirty="0" smtClean="0"/>
              <a:t>sort of caravan, resembling a</a:t>
            </a:r>
          </a:p>
          <a:p>
            <a:pPr>
              <a:buNone/>
            </a:pPr>
            <a:r>
              <a:rPr lang="en-US" sz="2000" i="1" dirty="0" smtClean="0"/>
              <a:t>London omnibus</a:t>
            </a:r>
            <a:r>
              <a:rPr lang="en-US" sz="2000" dirty="0" smtClean="0"/>
              <a:t>.’ What was she referring to in this statement? What were the</a:t>
            </a:r>
          </a:p>
          <a:p>
            <a:pPr>
              <a:buNone/>
            </a:pPr>
            <a:r>
              <a:rPr lang="en-US" sz="2000" dirty="0" smtClean="0"/>
              <a:t>forms of transport used in 1836 and how are these the same / different to</a:t>
            </a:r>
          </a:p>
          <a:p>
            <a:pPr>
              <a:buNone/>
            </a:pPr>
            <a:r>
              <a:rPr lang="en-US" sz="2000" dirty="0" smtClean="0"/>
              <a:t>those used today?</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3005"/>
          </a:xfrm>
          <a:solidFill>
            <a:schemeClr val="bg2"/>
          </a:solidFill>
          <a:effectLst>
            <a:glow rad="101600">
              <a:schemeClr val="bg2">
                <a:alpha val="75000"/>
              </a:schemeClr>
            </a:glow>
          </a:effectLst>
        </p:spPr>
        <p:txBody>
          <a:bodyPr>
            <a:normAutofit fontScale="25000" lnSpcReduction="20000"/>
          </a:bodyPr>
          <a:lstStyle/>
          <a:p>
            <a:pPr>
              <a:lnSpc>
                <a:spcPct val="120000"/>
              </a:lnSpc>
              <a:buNone/>
            </a:pPr>
            <a:r>
              <a:rPr lang="en-US" sz="8000" dirty="0" smtClean="0"/>
              <a:t>Samuel Stephens, who arrived in South Australia on board the </a:t>
            </a:r>
            <a:r>
              <a:rPr lang="en-US" sz="8000" i="1" dirty="0" smtClean="0"/>
              <a:t>Duke of York</a:t>
            </a:r>
          </a:p>
          <a:p>
            <a:pPr>
              <a:lnSpc>
                <a:spcPct val="120000"/>
              </a:lnSpc>
              <a:buNone/>
            </a:pPr>
            <a:r>
              <a:rPr lang="en-US" sz="8000" dirty="0" smtClean="0"/>
              <a:t>wrote:</a:t>
            </a:r>
          </a:p>
          <a:p>
            <a:pPr>
              <a:lnSpc>
                <a:spcPct val="120000"/>
              </a:lnSpc>
              <a:buNone/>
            </a:pPr>
            <a:endParaRPr lang="en-US" sz="4000" dirty="0" smtClean="0"/>
          </a:p>
          <a:p>
            <a:pPr>
              <a:lnSpc>
                <a:spcPct val="120000"/>
              </a:lnSpc>
              <a:buNone/>
            </a:pPr>
            <a:r>
              <a:rPr lang="en-US" sz="8000" dirty="0" smtClean="0"/>
              <a:t>	</a:t>
            </a:r>
            <a:r>
              <a:rPr lang="en-US" sz="8000" i="1" dirty="0" smtClean="0"/>
              <a:t>On the morning of the 20</a:t>
            </a:r>
            <a:r>
              <a:rPr lang="en-US" sz="8000" i="1" baseline="30000" dirty="0" smtClean="0"/>
              <a:t>th</a:t>
            </a:r>
            <a:r>
              <a:rPr lang="en-US" sz="8000" i="1" dirty="0" smtClean="0"/>
              <a:t> the “Duke of York” &amp; the “Lady Mary Pelham” sailed with a fair wind for Hobart Town – I parted as I had </a:t>
            </a:r>
            <a:r>
              <a:rPr lang="en-US" sz="8000" i="1" dirty="0" err="1" smtClean="0"/>
              <a:t>allways</a:t>
            </a:r>
            <a:r>
              <a:rPr lang="en-US" sz="8000" i="1" dirty="0" smtClean="0"/>
              <a:t> been, very friendly with them both – gave them such instructions, advice, &amp; assistance as I was able – &amp; to the Duke of York I fired a salute of 15 guns in ½ minute time – (I had but one cannon, but it was worked in excellent style) She </a:t>
            </a:r>
            <a:r>
              <a:rPr lang="en-US" sz="8000" i="1" dirty="0" smtClean="0">
                <a:hlinkClick r:id="rId2" action="ppaction://hlinksldjump"/>
              </a:rPr>
              <a:t>hove to</a:t>
            </a:r>
            <a:r>
              <a:rPr lang="en-US" sz="8000" i="1" dirty="0" smtClean="0"/>
              <a:t> to receive my salute &amp; returned 7 guns the other ships all hoisting their </a:t>
            </a:r>
            <a:r>
              <a:rPr lang="en-US" sz="8000" i="1" dirty="0" smtClean="0">
                <a:hlinkClick r:id="rId2" action="ppaction://hlinksldjump"/>
              </a:rPr>
              <a:t>Ensigns</a:t>
            </a:r>
            <a:r>
              <a:rPr lang="en-US" sz="8000" i="1" dirty="0" smtClean="0"/>
              <a:t> to the </a:t>
            </a:r>
            <a:r>
              <a:rPr lang="en-US" sz="8000" i="1" dirty="0" smtClean="0">
                <a:hlinkClick r:id="rId2" action="ppaction://hlinksldjump"/>
              </a:rPr>
              <a:t>Company’s Flag</a:t>
            </a:r>
            <a:r>
              <a:rPr lang="en-US" sz="8000" i="1" dirty="0" smtClean="0"/>
              <a:t> . Her parting signal which she hoisted when at a long distance was – “Peace be with you”. I answered it from my heart &amp; I fervently pray God’s Blessing may rest upon our Colony. Captain Martin sails for Hobart Town in a day or two &amp; I am busy preparing for him, besides all which I am going (D.V.) to be married to morrow &amp; have a few little arrangements to make for that Solemn Ceremony.</a:t>
            </a:r>
          </a:p>
          <a:p>
            <a:endParaRPr lang="en-US" dirty="0"/>
          </a:p>
        </p:txBody>
      </p:sp>
      <p:sp>
        <p:nvSpPr>
          <p:cNvPr id="5" name="Title 1"/>
          <p:cNvSpPr>
            <a:spLocks noGrp="1"/>
          </p:cNvSpPr>
          <p:nvPr>
            <p:ph type="title"/>
          </p:nvPr>
        </p:nvSpPr>
        <p:spPr>
          <a:blipFill rotWithShape="1">
            <a:blip r:embed="rId3"/>
            <a:stretch>
              <a:fillRect/>
            </a:stretch>
          </a:blipFill>
        </p:spPr>
        <p:txBody>
          <a:bodyPr>
            <a:normAutofit fontScale="90000"/>
          </a:bodyPr>
          <a:lstStyle/>
          <a:p>
            <a:r>
              <a:rPr lang="en-US" sz="2400" b="1" dirty="0" smtClean="0">
                <a:latin typeface="Lucida Calligraphy"/>
                <a:cs typeface="Lucida Calligraphy"/>
              </a:rPr>
              <a:t/>
            </a:r>
            <a:br>
              <a:rPr lang="en-US" sz="2400" b="1" dirty="0" smtClean="0">
                <a:latin typeface="Lucida Calligraphy"/>
                <a:cs typeface="Lucida Calligraphy"/>
              </a:rPr>
            </a:br>
            <a:r>
              <a:rPr lang="en-US" sz="2400" b="1" dirty="0" smtClean="0">
                <a:latin typeface="Lucida Calligraphy"/>
                <a:cs typeface="Lucida Calligraphy"/>
              </a:rPr>
              <a:t>Journals from settlers in South Australia:</a:t>
            </a:r>
            <a:br>
              <a:rPr lang="en-US" sz="2400" b="1" dirty="0" smtClean="0">
                <a:latin typeface="Lucida Calligraphy"/>
                <a:cs typeface="Lucida Calligraphy"/>
              </a:rPr>
            </a:br>
            <a:r>
              <a:rPr lang="en-US" sz="2400" b="1" dirty="0" smtClean="0">
                <a:latin typeface="Lucida Calligraphy"/>
                <a:cs typeface="Lucida Calligraphy"/>
              </a:rPr>
              <a:t>Tuesday 20 September 1836</a:t>
            </a:r>
            <a:r>
              <a:rPr lang="en-US" sz="2400" b="1" dirty="0" smtClean="0"/>
              <a:t/>
            </a:r>
            <a:br>
              <a:rPr lang="en-US" sz="2400" b="1" dirty="0" smtClean="0"/>
            </a:b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Tuesday 20 September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59911"/>
          </a:xfrm>
          <a:solidFill>
            <a:schemeClr val="bg2"/>
          </a:solidFill>
          <a:effectLst>
            <a:glow rad="101600">
              <a:schemeClr val="bg2">
                <a:alpha val="75000"/>
              </a:schemeClr>
            </a:glow>
          </a:effectLst>
        </p:spPr>
        <p:txBody>
          <a:bodyPr>
            <a:normAutofit/>
          </a:bodyPr>
          <a:lstStyle/>
          <a:p>
            <a:pPr>
              <a:buNone/>
            </a:pPr>
            <a:r>
              <a:rPr lang="en-US" sz="2000" dirty="0" smtClean="0"/>
              <a:t>William Light, who arrived in South Australia on board the </a:t>
            </a:r>
            <a:r>
              <a:rPr lang="en-US" sz="2000" i="1" dirty="0" smtClean="0"/>
              <a:t>Rapid</a:t>
            </a:r>
            <a:r>
              <a:rPr lang="en-US" sz="2000" dirty="0" smtClean="0"/>
              <a:t> wrote:</a:t>
            </a:r>
          </a:p>
          <a:p>
            <a:pPr>
              <a:buNone/>
            </a:pPr>
            <a:endParaRPr lang="en-US" sz="2000" i="1" dirty="0" smtClean="0"/>
          </a:p>
          <a:p>
            <a:pPr>
              <a:buNone/>
            </a:pPr>
            <a:r>
              <a:rPr lang="en-US" sz="2000" i="1" dirty="0" smtClean="0"/>
              <a:t>	20 September-Out surveying, and walked up the valley; running in a south-easterly direction, between very high hills. I was enchanted with this spot, it put me in mind of some of the orchards in Devonshire, and I found it plentifully supplied with fresh water. From this valley we ascended the hills, crossed over to the seacoast, and returned to our tents; the whole distance fine soil.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9193"/>
          </a:xfrm>
          <a:solidFill>
            <a:schemeClr val="bg2"/>
          </a:solidFill>
          <a:effectLst>
            <a:glow rad="101600">
              <a:schemeClr val="bg2">
                <a:alpha val="75000"/>
              </a:schemeClr>
            </a:glow>
          </a:effectLst>
        </p:spPr>
        <p:txBody>
          <a:bodyPr>
            <a:normAutofit fontScale="25000" lnSpcReduction="20000"/>
          </a:bodyPr>
          <a:lstStyle/>
          <a:p>
            <a:pPr>
              <a:buNone/>
            </a:pPr>
            <a:r>
              <a:rPr lang="en-US" sz="8000" dirty="0" smtClean="0"/>
              <a:t>Mary Thomas, on board the </a:t>
            </a:r>
            <a:r>
              <a:rPr lang="en-US" sz="8000" i="1" dirty="0" smtClean="0"/>
              <a:t>Africaine</a:t>
            </a:r>
            <a:r>
              <a:rPr lang="en-US" sz="8000" dirty="0" smtClean="0"/>
              <a:t> wrote:</a:t>
            </a:r>
          </a:p>
          <a:p>
            <a:pPr>
              <a:buNone/>
            </a:pPr>
            <a:endParaRPr lang="en-US" dirty="0" smtClean="0"/>
          </a:p>
          <a:p>
            <a:pPr>
              <a:lnSpc>
                <a:spcPct val="120000"/>
              </a:lnSpc>
              <a:buNone/>
            </a:pPr>
            <a:r>
              <a:rPr lang="en-US" dirty="0" smtClean="0"/>
              <a:t>	</a:t>
            </a:r>
            <a:r>
              <a:rPr lang="en-US" sz="8000" i="1" dirty="0" smtClean="0"/>
              <a:t>SEPTEMBER 21.-This day, Wednesday, about noon, we anchored in Simon’s Bay. A gentleman and lady in the cabin of the name of </a:t>
            </a:r>
            <a:r>
              <a:rPr lang="en-US" sz="8000" i="1" dirty="0" err="1" smtClean="0"/>
              <a:t>Hallett</a:t>
            </a:r>
            <a:r>
              <a:rPr lang="en-US" sz="8000" i="1" dirty="0" smtClean="0"/>
              <a:t>, with their family of three children and a servant, joined us in a boat, as they preferred going on shore with us rather than with the cabin party, on account of their family. Some black natives came alongside, and we engaged one of their boats. When we reached shallow water, there being no jetty, we were carried on shore in the arms of the men, to our no small amusement, and my daughter Mary was the first of our party to set foot on Africa.</a:t>
            </a:r>
          </a:p>
          <a:p>
            <a:pPr>
              <a:lnSpc>
                <a:spcPct val="120000"/>
              </a:lnSpc>
              <a:buNone/>
            </a:pPr>
            <a:endParaRPr lang="en-US" sz="8000" i="1" dirty="0" smtClean="0"/>
          </a:p>
          <a:p>
            <a:pPr>
              <a:lnSpc>
                <a:spcPct val="120000"/>
              </a:lnSpc>
              <a:buNone/>
            </a:pPr>
            <a:r>
              <a:rPr lang="en-US" sz="8000" i="1" dirty="0" smtClean="0"/>
              <a:t>	There is a small town here, as they call it, which consisted entirely of one street, or, rather, of one row of houses at the base of tremendous hills and facing the water. The whole much resembled a newly-founded watering-place in England. The inhabitants were chiefly English, with some Dutch, </a:t>
            </a:r>
            <a:endParaRPr lang="en-US" i="1" dirty="0"/>
          </a:p>
        </p:txBody>
      </p:sp>
      <p:sp>
        <p:nvSpPr>
          <p:cNvPr id="6" name="Title 1"/>
          <p:cNvSpPr>
            <a:spLocks noGrp="1"/>
          </p:cNvSpPr>
          <p:nvPr>
            <p:ph type="title"/>
          </p:nvPr>
        </p:nvSpPr>
        <p:spPr>
          <a:blipFill rotWithShape="1">
            <a:blip r:embed="rId3"/>
            <a:stretch>
              <a:fillRect/>
            </a:stretch>
          </a:blipFill>
        </p:spPr>
        <p:txBody>
          <a:bodyPr>
            <a:normAutofit fontScale="90000"/>
          </a:bodyPr>
          <a:lstStyle/>
          <a:p>
            <a:r>
              <a:rPr lang="en-US" sz="3200" b="1" dirty="0" smtClean="0">
                <a:latin typeface="Lucida Calligraphy"/>
                <a:cs typeface="Lucida Calligraphy"/>
              </a:rPr>
              <a:t/>
            </a:r>
            <a:br>
              <a:rPr lang="en-US" sz="3200" b="1" dirty="0" smtClean="0">
                <a:latin typeface="Lucida Calligraphy"/>
                <a:cs typeface="Lucida Calligraphy"/>
              </a:rPr>
            </a:br>
            <a:r>
              <a:rPr lang="en-US" sz="3200" b="1" dirty="0" smtClean="0">
                <a:latin typeface="Lucida Calligraphy"/>
                <a:cs typeface="Lucida Calligraphy"/>
              </a:rPr>
              <a:t>Journals from passengers at sea:</a:t>
            </a:r>
            <a:br>
              <a:rPr lang="en-US" sz="3200" b="1" dirty="0" smtClean="0">
                <a:latin typeface="Lucida Calligraphy"/>
                <a:cs typeface="Lucida Calligraphy"/>
              </a:rPr>
            </a:br>
            <a:r>
              <a:rPr lang="en-US" sz="3200" b="1" dirty="0" smtClean="0">
                <a:latin typeface="Lucida Calligraphy"/>
                <a:cs typeface="Lucida Calligraphy"/>
              </a:rPr>
              <a:t>Wednesday 21 September 1836</a:t>
            </a:r>
            <a:br>
              <a:rPr lang="en-US" sz="3200" b="1" dirty="0" smtClean="0">
                <a:latin typeface="Lucida Calligraphy"/>
                <a:cs typeface="Lucida Calligraphy"/>
              </a:rPr>
            </a:br>
            <a:endParaRPr lang="en-US" sz="3200" dirty="0">
              <a:latin typeface="Lucida Calligraphy"/>
              <a:cs typeface="Lucida Calligraph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4257"/>
            <a:ext cx="8229600" cy="6232759"/>
          </a:xfrm>
          <a:solidFill>
            <a:schemeClr val="bg2"/>
          </a:solidFill>
          <a:effectLst>
            <a:glow rad="101600">
              <a:schemeClr val="bg2">
                <a:alpha val="75000"/>
              </a:schemeClr>
            </a:glow>
          </a:effectLst>
        </p:spPr>
        <p:txBody>
          <a:bodyPr>
            <a:normAutofit/>
          </a:bodyPr>
          <a:lstStyle/>
          <a:p>
            <a:pPr>
              <a:buNone/>
            </a:pPr>
            <a:r>
              <a:rPr lang="en-AU" sz="2000" dirty="0"/>
              <a:t>	</a:t>
            </a:r>
            <a:r>
              <a:rPr lang="en-AU" sz="2000" i="1" dirty="0"/>
              <a:t>but we saw a great many of the native Africans, quite black, with </a:t>
            </a:r>
            <a:r>
              <a:rPr lang="en-AU" sz="2000" i="1" dirty="0" smtClean="0"/>
              <a:t>woolly hair</a:t>
            </a:r>
            <a:r>
              <a:rPr lang="en-AU" sz="2000" i="1" dirty="0"/>
              <a:t>. They took much notice of us, and seemed to be well a ware that we had just arrived from England.</a:t>
            </a:r>
          </a:p>
          <a:p>
            <a:pPr>
              <a:buNone/>
            </a:pPr>
            <a:endParaRPr lang="en-AU" sz="2000" i="1" dirty="0" smtClean="0"/>
          </a:p>
          <a:p>
            <a:pPr>
              <a:buNone/>
            </a:pPr>
            <a:r>
              <a:rPr lang="en-AU" sz="2000" i="1" dirty="0" smtClean="0"/>
              <a:t>	A </a:t>
            </a:r>
            <a:r>
              <a:rPr lang="en-AU" sz="2000" i="1" dirty="0"/>
              <a:t>sort of caravan, resembling a London omnibus, drawn by six horses and driven by a Malay with a tremendously long whip, brought the captain and party from Cape Town. I heard one gentleman say that he rode in one drawn by fourteen horses, but they are invariably small, and would bear no comparison with those of England. We likewise saw a light wagon, to which were attached eighteen bullocks.</a:t>
            </a:r>
            <a:endParaRPr lang="en-US" sz="20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Inquiry Questions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59911"/>
          </a:xfrm>
          <a:solidFill>
            <a:schemeClr val="bg2"/>
          </a:solidFill>
          <a:effectLst>
            <a:glow rad="101600">
              <a:schemeClr val="bg2">
                <a:alpha val="75000"/>
              </a:schemeClr>
            </a:glow>
          </a:effectLst>
        </p:spPr>
        <p:txBody>
          <a:bodyPr>
            <a:normAutofit/>
          </a:bodyPr>
          <a:lstStyle/>
          <a:p>
            <a:r>
              <a:rPr lang="en-US" sz="2000" dirty="0" smtClean="0"/>
              <a:t>What forms of transport were used in England in 1836? </a:t>
            </a:r>
          </a:p>
          <a:p>
            <a:pPr>
              <a:buNone/>
            </a:pPr>
            <a:endParaRPr lang="en-US" sz="2000" dirty="0" smtClean="0"/>
          </a:p>
          <a:p>
            <a:r>
              <a:rPr lang="en-US" sz="2000" dirty="0" smtClean="0"/>
              <a:t>What types of transport were used around the world in 1836? </a:t>
            </a:r>
          </a:p>
          <a:p>
            <a:pPr>
              <a:buNone/>
            </a:pPr>
            <a:endParaRPr lang="en-US" sz="2000" dirty="0" smtClean="0"/>
          </a:p>
          <a:p>
            <a:r>
              <a:rPr lang="en-US" sz="2000" dirty="0" smtClean="0"/>
              <a:t>How have forms of transport changed over time?</a:t>
            </a:r>
          </a:p>
          <a:p>
            <a:pPr>
              <a:buNone/>
            </a:pPr>
            <a:endParaRPr lang="en-US" sz="2000" dirty="0" smtClean="0"/>
          </a:p>
          <a:p>
            <a:r>
              <a:rPr lang="en-US" sz="2000" dirty="0" smtClean="0"/>
              <a:t>How have changes in transport influenced the way people live?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428</Words>
  <Application>Microsoft Office PowerPoint</Application>
  <PresentationFormat>On-screen Show (4:3)</PresentationFormat>
  <Paragraphs>85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Bound for South Australia 1836 Transport week 31</vt:lpstr>
      <vt:lpstr>Overview</vt:lpstr>
      <vt:lpstr>Contents</vt:lpstr>
      <vt:lpstr>Introduction</vt:lpstr>
      <vt:lpstr> Journals from settlers in South Australia: Tuesday 20 September 1836 </vt:lpstr>
      <vt:lpstr> Tuesday 20 September 1836 </vt:lpstr>
      <vt:lpstr> Journals from passengers at sea: Wednesday 21 September 1836 </vt:lpstr>
      <vt:lpstr>PowerPoint Presentation</vt:lpstr>
      <vt:lpstr>Inquiry Questions</vt:lpstr>
      <vt:lpstr>Images</vt:lpstr>
      <vt:lpstr>Glossary of Terms</vt:lpstr>
    </vt:vector>
  </TitlesOfParts>
  <Company>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week 31</dc:title>
  <dc:creator>Abigail Hutchison</dc:creator>
  <cp:lastModifiedBy>Jonathan Hull</cp:lastModifiedBy>
  <cp:revision>27</cp:revision>
  <dcterms:created xsi:type="dcterms:W3CDTF">2011-10-12T11:02:46Z</dcterms:created>
  <dcterms:modified xsi:type="dcterms:W3CDTF">2012-02-01T05:22:13Z</dcterms:modified>
</cp:coreProperties>
</file>