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57" r:id="rId4"/>
    <p:sldId id="258" r:id="rId5"/>
    <p:sldId id="259" r:id="rId6"/>
    <p:sldId id="260" r:id="rId7"/>
    <p:sldId id="271" r:id="rId8"/>
    <p:sldId id="270" r:id="rId9"/>
    <p:sldId id="269" r:id="rId10"/>
    <p:sldId id="274" r:id="rId11"/>
    <p:sldId id="275" r:id="rId12"/>
    <p:sldId id="276" r:id="rId13"/>
    <p:sldId id="273" r:id="rId14"/>
    <p:sldId id="272"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B167B19-B2C9-7F40-A782-D96457DEC9C5}"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B167B19-B2C9-7F40-A782-D96457DEC9C5}"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B167B19-B2C9-7F40-A782-D96457DEC9C5}"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B167B19-B2C9-7F40-A782-D96457DEC9C5}"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7B19-B2C9-7F40-A782-D96457DEC9C5}"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B167B19-B2C9-7F40-A782-D96457DEC9C5}"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B167B19-B2C9-7F40-A782-D96457DEC9C5}"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5292B-52AE-1847-997B-0F16B21781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67B19-B2C9-7F40-A782-D96457DEC9C5}"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5292B-52AE-1847-997B-0F16B21781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121"/>
            <a:ext cx="7772400" cy="2229146"/>
          </a:xfrm>
          <a:blipFill rotWithShape="1">
            <a:blip r:embed="rId2"/>
            <a:stretch>
              <a:fillRect/>
            </a:stretch>
          </a:blipFill>
        </p:spPr>
        <p:txBody>
          <a:bodyPr>
            <a:normAutofit/>
          </a:bodyPr>
          <a:lstStyle/>
          <a:p>
            <a:r>
              <a:rPr lang="en-US" sz="2000" dirty="0" smtClean="0">
                <a:latin typeface="Lucida Calligraphy"/>
                <a:cs typeface="Lucida Calligraphy"/>
              </a:rPr>
              <a:t>Bound for South Australia 1836</a:t>
            </a:r>
            <a:r>
              <a:rPr lang="en-US" sz="3200" dirty="0" smtClean="0">
                <a:latin typeface="Lucida Calligraphy"/>
                <a:cs typeface="Lucida Calligraphy"/>
              </a:rPr>
              <a:t/>
            </a:r>
            <a:br>
              <a:rPr lang="en-US" sz="3200" dirty="0" smtClean="0">
                <a:latin typeface="Lucida Calligraphy"/>
                <a:cs typeface="Lucida Calligraphy"/>
              </a:rPr>
            </a:br>
            <a:r>
              <a:rPr lang="en-US" sz="3200" dirty="0" smtClean="0">
                <a:latin typeface="Lucida Calligraphy"/>
                <a:cs typeface="Lucida Calligraphy"/>
              </a:rPr>
              <a:t>Aboriginal Perspectives</a:t>
            </a:r>
            <a:br>
              <a:rPr lang="en-US" sz="3200" dirty="0" smtClean="0">
                <a:latin typeface="Lucida Calligraphy"/>
                <a:cs typeface="Lucida Calligraphy"/>
              </a:rPr>
            </a:br>
            <a:r>
              <a:rPr lang="en-US" sz="3200" dirty="0" smtClean="0">
                <a:latin typeface="Lucida Calligraphy"/>
                <a:cs typeface="Lucida Calligraphy"/>
              </a:rPr>
              <a:t>Week 34</a:t>
            </a:r>
            <a:endParaRPr lang="en-US" sz="3200" dirty="0">
              <a:latin typeface="Lucida Calligraphy"/>
              <a:cs typeface="Lucida Calligraphy"/>
            </a:endParaRPr>
          </a:p>
        </p:txBody>
      </p:sp>
      <p:sp>
        <p:nvSpPr>
          <p:cNvPr id="3" name="Subtitle 2"/>
          <p:cNvSpPr>
            <a:spLocks noGrp="1"/>
          </p:cNvSpPr>
          <p:nvPr>
            <p:ph type="subTitle" idx="1"/>
          </p:nvPr>
        </p:nvSpPr>
        <p:spPr>
          <a:xfrm>
            <a:off x="1371600" y="2904643"/>
            <a:ext cx="6400800" cy="3953357"/>
          </a:xfrm>
        </p:spPr>
        <p:txBody>
          <a:bodyPr>
            <a:normAutofit/>
          </a:bodyPr>
          <a:lstStyle/>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smtClean="0">
              <a:solidFill>
                <a:schemeClr val="bg2"/>
              </a:solidFill>
            </a:endParaRPr>
          </a:p>
          <a:p>
            <a:endParaRPr lang="en-US" sz="1800" dirty="0">
              <a:solidFill>
                <a:schemeClr val="bg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217" y="2535189"/>
            <a:ext cx="5063838" cy="338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0509" y="6123709"/>
            <a:ext cx="7379855" cy="646331"/>
          </a:xfrm>
          <a:prstGeom prst="rect">
            <a:avLst/>
          </a:prstGeom>
          <a:noFill/>
        </p:spPr>
        <p:txBody>
          <a:bodyPr wrap="square" rtlCol="0">
            <a:spAutoFit/>
          </a:bodyPr>
          <a:lstStyle/>
          <a:p>
            <a:pPr algn="ctr"/>
            <a:r>
              <a:rPr lang="en-AU" dirty="0">
                <a:solidFill>
                  <a:schemeClr val="bg1"/>
                </a:solidFill>
              </a:rPr>
              <a:t>'Port Lincoln, taken from the south'. By William </a:t>
            </a:r>
            <a:r>
              <a:rPr lang="en-AU" dirty="0" err="1">
                <a:solidFill>
                  <a:schemeClr val="bg1"/>
                </a:solidFill>
              </a:rPr>
              <a:t>Westel</a:t>
            </a:r>
            <a:r>
              <a:rPr lang="en-AU" dirty="0">
                <a:solidFill>
                  <a:schemeClr val="bg1"/>
                </a:solidFill>
              </a:rPr>
              <a:t>, published 1835. Image courtesy of the National Library of Australia. nla.pic-an7832573.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6220003"/>
          </a:xfrm>
          <a:solidFill>
            <a:schemeClr val="bg2"/>
          </a:solidFill>
          <a:effectLst>
            <a:glow rad="101600">
              <a:schemeClr val="bg2">
                <a:alpha val="75000"/>
              </a:schemeClr>
            </a:glow>
          </a:effectLst>
        </p:spPr>
        <p:txBody>
          <a:bodyPr>
            <a:normAutofit/>
          </a:bodyPr>
          <a:lstStyle/>
          <a:p>
            <a:pPr marL="400050" lvl="1" indent="0">
              <a:buNone/>
            </a:pPr>
            <a:r>
              <a:rPr lang="en-AU" sz="2000" i="1" dirty="0"/>
              <a:t>and at 4 p.m. the Captain and Lady with Pullen and party joined us and all things are going on smoothly. I sent two of our natives to hunt with our dogs and they have captured a fine kangaroo which will be sufficient to feed all hands for four days.</a:t>
            </a:r>
          </a:p>
          <a:p>
            <a:pPr marL="0" indent="0">
              <a:buNone/>
            </a:pPr>
            <a:endParaRPr lang="en-US" sz="2000" dirty="0"/>
          </a:p>
        </p:txBody>
      </p:sp>
    </p:spTree>
    <p:extLst>
      <p:ext uri="{BB962C8B-B14F-4D97-AF65-F5344CB8AC3E}">
        <p14:creationId xmlns:p14="http://schemas.microsoft.com/office/powerpoint/2010/main" val="231539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Friday 14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marL="0" indent="0">
              <a:buNone/>
            </a:pPr>
            <a:r>
              <a:rPr lang="en-AU" sz="2000" dirty="0"/>
              <a:t>Dr John Woodforde, who arrived in South Australia on board the </a:t>
            </a:r>
            <a:r>
              <a:rPr lang="en-AU" sz="2000" i="1" dirty="0"/>
              <a:t>Rapid</a:t>
            </a:r>
            <a:r>
              <a:rPr lang="en-AU" sz="2000" dirty="0"/>
              <a:t> wrote</a:t>
            </a:r>
            <a:r>
              <a:rPr lang="en-AU" sz="2000" dirty="0" smtClean="0"/>
              <a:t>:</a:t>
            </a:r>
            <a:endParaRPr lang="en-US" sz="2000" dirty="0" smtClean="0"/>
          </a:p>
          <a:p>
            <a:pPr marL="0" indent="0">
              <a:buNone/>
            </a:pPr>
            <a:endParaRPr lang="en-US" sz="2000" dirty="0"/>
          </a:p>
          <a:p>
            <a:pPr marL="400050" lvl="1" indent="0">
              <a:buNone/>
            </a:pPr>
            <a:r>
              <a:rPr lang="en-AU" sz="2000" i="1" dirty="0"/>
              <a:t>Friday, 14th October</a:t>
            </a:r>
            <a:r>
              <a:rPr lang="en-AU" sz="2000" i="1" dirty="0" smtClean="0"/>
              <a:t>.</a:t>
            </a:r>
            <a:endParaRPr lang="en-AU" sz="2000" i="1" dirty="0"/>
          </a:p>
          <a:p>
            <a:pPr marL="400050" lvl="1" indent="0">
              <a:buNone/>
            </a:pPr>
            <a:r>
              <a:rPr lang="en-AU" sz="2000" i="1" dirty="0"/>
              <a:t>We have been busy all day putting our tents to rights and have just returned from our native’s fire where they entertained us with their native dance called by them “</a:t>
            </a:r>
            <a:r>
              <a:rPr lang="en-AU" sz="2000" i="1" u="sng" dirty="0" err="1">
                <a:hlinkClick r:id="rId3" action="ppaction://hlinksldjump"/>
              </a:rPr>
              <a:t>Corroborey</a:t>
            </a:r>
            <a:r>
              <a:rPr lang="en-AU" sz="2000" i="1" dirty="0"/>
              <a:t>”. It is chiefly characterized by feats of activity and violent contortions of muscle having nothing of grace in its composition. They dance it to a very monotonous harsh kind of vocal music, constantly repeating the same words. After the dance was over I played them an air on the flute. They seemed very much pleased but did not evince any great surprise.</a:t>
            </a:r>
            <a:endParaRPr lang="en-US" sz="2000" i="1" dirty="0"/>
          </a:p>
        </p:txBody>
      </p:sp>
    </p:spTree>
    <p:extLst>
      <p:ext uri="{BB962C8B-B14F-4D97-AF65-F5344CB8AC3E}">
        <p14:creationId xmlns:p14="http://schemas.microsoft.com/office/powerpoint/2010/main" val="309708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a:latin typeface="Lucida Calligraphy"/>
                <a:cs typeface="Lucida Calligraphy"/>
              </a:rPr>
              <a:t>Friday 14 October 1836</a:t>
            </a:r>
            <a:r>
              <a:rPr lang="en-US" sz="3600" b="1" dirty="0" smtClean="0">
                <a:latin typeface="Lucida Calligraphy"/>
                <a:cs typeface="Lucida Calligraphy"/>
              </a:rPr>
              <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marL="0" indent="0">
              <a:buNone/>
            </a:pPr>
            <a:r>
              <a:rPr lang="en-AU" sz="2000" dirty="0"/>
              <a:t>William Pullen, who arrived in South Australia on board the Rapid </a:t>
            </a:r>
            <a:r>
              <a:rPr lang="en-AU" sz="2000" dirty="0" smtClean="0"/>
              <a:t>wrote:</a:t>
            </a:r>
            <a:endParaRPr lang="en-AU" sz="2000" dirty="0"/>
          </a:p>
          <a:p>
            <a:pPr marL="0" indent="0">
              <a:buNone/>
            </a:pPr>
            <a:endParaRPr lang="en-AU" sz="2000" dirty="0"/>
          </a:p>
          <a:p>
            <a:pPr marL="400050" lvl="1" indent="0">
              <a:buNone/>
            </a:pPr>
            <a:r>
              <a:rPr lang="en-AU" sz="2000" i="1" dirty="0" smtClean="0"/>
              <a:t>Thursday </a:t>
            </a:r>
            <a:r>
              <a:rPr lang="en-AU" sz="2000" i="1" dirty="0"/>
              <a:t>14th Visited by the Natives </a:t>
            </a:r>
            <a:r>
              <a:rPr lang="en-AU" sz="2000" i="1" dirty="0" err="1"/>
              <a:t>dist</a:t>
            </a:r>
            <a:r>
              <a:rPr lang="en-AU" sz="2000" i="1" dirty="0"/>
              <a:t>-</a:t>
            </a:r>
          </a:p>
          <a:p>
            <a:pPr marL="400050" lvl="1" indent="0">
              <a:buNone/>
            </a:pPr>
            <a:r>
              <a:rPr lang="en-AU" sz="2000" i="1" dirty="0"/>
              <a:t>-</a:t>
            </a:r>
            <a:r>
              <a:rPr lang="en-AU" sz="2000" i="1" dirty="0" err="1"/>
              <a:t>ributed</a:t>
            </a:r>
            <a:r>
              <a:rPr lang="en-AU" sz="2000" i="1" dirty="0"/>
              <a:t> amongst them a few red jackets &amp;</a:t>
            </a:r>
          </a:p>
          <a:p>
            <a:pPr marL="400050" lvl="1" indent="0">
              <a:buNone/>
            </a:pPr>
            <a:r>
              <a:rPr lang="en-AU" sz="2000" i="1" dirty="0"/>
              <a:t>trousers old ordnance stores which we were </a:t>
            </a:r>
            <a:r>
              <a:rPr lang="en-AU" sz="2000" i="1" dirty="0" err="1"/>
              <a:t>furn</a:t>
            </a:r>
            <a:r>
              <a:rPr lang="en-AU" sz="2000" i="1" dirty="0"/>
              <a:t>-</a:t>
            </a:r>
          </a:p>
          <a:p>
            <a:pPr marL="400050" lvl="1" indent="0">
              <a:buNone/>
            </a:pPr>
            <a:r>
              <a:rPr lang="en-AU" sz="2000" i="1" dirty="0"/>
              <a:t>-</a:t>
            </a:r>
            <a:r>
              <a:rPr lang="en-AU" sz="2000" i="1" dirty="0" err="1"/>
              <a:t>ished</a:t>
            </a:r>
            <a:r>
              <a:rPr lang="en-AU" sz="2000" i="1" dirty="0"/>
              <a:t> with for that purpose, they were very</a:t>
            </a:r>
          </a:p>
          <a:p>
            <a:pPr marL="400050" lvl="1" indent="0">
              <a:buNone/>
            </a:pPr>
            <a:r>
              <a:rPr lang="en-AU" sz="2000" i="1" dirty="0"/>
              <a:t>much pleased by them.</a:t>
            </a:r>
            <a:endParaRPr lang="en-US" sz="2000" i="1" dirty="0"/>
          </a:p>
        </p:txBody>
      </p:sp>
    </p:spTree>
    <p:extLst>
      <p:ext uri="{BB962C8B-B14F-4D97-AF65-F5344CB8AC3E}">
        <p14:creationId xmlns:p14="http://schemas.microsoft.com/office/powerpoint/2010/main" val="407966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Autofit/>
          </a:bodyPr>
          <a:lstStyle/>
          <a:p>
            <a:r>
              <a:rPr lang="en-AU" sz="1800" dirty="0"/>
              <a:t>Colonel Light refers to several encounters with Aboriginal people. What evidence is there in his notes to show how the Aboriginal people reacted to these encounters</a:t>
            </a:r>
            <a:r>
              <a:rPr lang="en-AU" sz="1800" dirty="0" smtClean="0"/>
              <a:t>?</a:t>
            </a:r>
          </a:p>
          <a:p>
            <a:endParaRPr lang="en-AU" sz="1000" dirty="0"/>
          </a:p>
          <a:p>
            <a:r>
              <a:rPr lang="en-AU" sz="1800" dirty="0"/>
              <a:t>What evidence is there that Colonel Light is able to learn a lot about South Australia's landscape and environment through the knowledge, skills and lifestyles of the Aboriginal people</a:t>
            </a:r>
            <a:r>
              <a:rPr lang="en-AU" sz="1800" dirty="0" smtClean="0"/>
              <a:t>?</a:t>
            </a:r>
          </a:p>
          <a:p>
            <a:pPr marL="0" indent="0">
              <a:buNone/>
            </a:pPr>
            <a:endParaRPr lang="en-AU" sz="1000" dirty="0"/>
          </a:p>
          <a:p>
            <a:r>
              <a:rPr lang="en-AU" sz="1800" dirty="0"/>
              <a:t>We have looked at the high level of importance Colonel Light placed on access to fresh water when selecting a site for the colony. What evidence is there that water also had a significant influence on where the Aboriginal people chose to live</a:t>
            </a:r>
            <a:r>
              <a:rPr lang="en-AU" sz="1800" dirty="0" smtClean="0"/>
              <a:t>?</a:t>
            </a:r>
          </a:p>
          <a:p>
            <a:endParaRPr lang="en-AU" sz="1000" dirty="0"/>
          </a:p>
          <a:p>
            <a:r>
              <a:rPr lang="en-AU" sz="1800" dirty="0"/>
              <a:t>Where in South Australia were Aboriginal people living at this time? Why were these places chosen by the Aboriginal people and how did the changing seasons and environment influence the way these people lived</a:t>
            </a:r>
            <a:r>
              <a:rPr lang="en-AU" sz="1800" dirty="0" smtClean="0"/>
              <a:t>?</a:t>
            </a:r>
          </a:p>
          <a:p>
            <a:endParaRPr lang="en-AU" sz="1000" dirty="0"/>
          </a:p>
          <a:p>
            <a:r>
              <a:rPr lang="en-AU" sz="1800" dirty="0"/>
              <a:t>Colonel Light refers to several places by name including Sturt Creek and Jones Harbour. Who do you think named these places and how do you think Aboriginal people would have described the same places?</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Images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noFill/>
          <a:effectLst>
            <a:glow rad="101600">
              <a:schemeClr val="bg2">
                <a:alpha val="75000"/>
              </a:schemeClr>
            </a:glow>
          </a:effectLst>
        </p:spPr>
        <p:txBody>
          <a:bodyPr>
            <a:normAutofit/>
          </a:bodyPr>
          <a:lstStyle/>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a:p>
            <a:pPr algn="ctr">
              <a:buNone/>
            </a:pPr>
            <a:endParaRPr lang="en-US" sz="1800" dirty="0" smtClean="0">
              <a:solidFill>
                <a:schemeClr val="bg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436" y="1885949"/>
            <a:ext cx="4454236" cy="360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398" y="5818909"/>
            <a:ext cx="7019637" cy="923330"/>
          </a:xfrm>
          <a:prstGeom prst="rect">
            <a:avLst/>
          </a:prstGeom>
          <a:noFill/>
        </p:spPr>
        <p:txBody>
          <a:bodyPr wrap="square" rtlCol="0">
            <a:spAutoFit/>
          </a:bodyPr>
          <a:lstStyle/>
          <a:p>
            <a:r>
              <a:rPr lang="en-AU" dirty="0">
                <a:solidFill>
                  <a:schemeClr val="bg1"/>
                </a:solidFill>
              </a:rPr>
              <a:t>A scene in South Australia. c. 1850. by Alexander Schramm. South Australian Government Grant 1982. Image courtesy of the Art Gallery of South Australia. 8212P30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Glossary of Terms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marL="0" indent="0">
              <a:buNone/>
            </a:pPr>
            <a:r>
              <a:rPr lang="en-US" sz="1550" b="1" dirty="0" err="1" smtClean="0"/>
              <a:t>Corroborree</a:t>
            </a:r>
            <a:endParaRPr lang="en-US" sz="1550" b="1" dirty="0" smtClean="0"/>
          </a:p>
          <a:p>
            <a:r>
              <a:rPr lang="en-AU" sz="1550" dirty="0"/>
              <a:t>a word from the Sydney area which was by the 1830s in general use to describe a ceremony or dance performed by Australian Aboriginal people.</a:t>
            </a:r>
            <a:endParaRPr lang="en-US" sz="1550" dirty="0"/>
          </a:p>
          <a:p>
            <a:pPr marL="0" indent="0">
              <a:buNone/>
            </a:pPr>
            <a:r>
              <a:rPr lang="en-US" sz="1550" b="1" dirty="0" smtClean="0"/>
              <a:t>Brig</a:t>
            </a:r>
          </a:p>
          <a:p>
            <a:r>
              <a:rPr lang="en-AU" sz="1550" dirty="0"/>
              <a:t>A sailing vessel with two square-rigged masts.</a:t>
            </a:r>
            <a:endParaRPr lang="en-US" sz="1550" dirty="0" smtClean="0"/>
          </a:p>
          <a:p>
            <a:pPr marL="0" indent="0">
              <a:buNone/>
            </a:pPr>
            <a:r>
              <a:rPr lang="en-US" sz="1550" b="1" dirty="0" smtClean="0"/>
              <a:t>Fathom</a:t>
            </a:r>
          </a:p>
          <a:p>
            <a:r>
              <a:rPr lang="en-AU" sz="1550" dirty="0"/>
              <a:t>A fathom is a measure of depth in the imperial measurement system used in the nineteenth century. One fathom is equal to six feet or 1.83 metres.</a:t>
            </a:r>
            <a:endParaRPr lang="en-US" sz="1550" dirty="0"/>
          </a:p>
          <a:p>
            <a:pPr marL="0" indent="0">
              <a:buNone/>
            </a:pPr>
            <a:r>
              <a:rPr lang="en-US" sz="1550" b="1" dirty="0" smtClean="0"/>
              <a:t>Gig</a:t>
            </a:r>
            <a:endParaRPr lang="en-US" sz="1550" b="1" dirty="0"/>
          </a:p>
          <a:p>
            <a:r>
              <a:rPr lang="en-AU" sz="1550" dirty="0"/>
              <a:t>A light, narrow ship’s boat that could be rowed or sailed.</a:t>
            </a:r>
            <a:endParaRPr lang="en-US" sz="1550" dirty="0"/>
          </a:p>
          <a:p>
            <a:pPr marL="0" indent="0">
              <a:buNone/>
            </a:pPr>
            <a:r>
              <a:rPr lang="en-US" sz="1550" b="1" dirty="0" smtClean="0"/>
              <a:t>Sabbath</a:t>
            </a:r>
          </a:p>
          <a:p>
            <a:r>
              <a:rPr lang="en-AU" sz="1550" dirty="0"/>
              <a:t>For most Christians the Sabbath is Sunday, the day they celebrate their religion. For other Christians and for Jewish people the Sabbath is Saturday.</a:t>
            </a:r>
            <a:endParaRPr lang="en-US" sz="1550" dirty="0"/>
          </a:p>
          <a:p>
            <a:pPr marL="0" indent="0">
              <a:buNone/>
            </a:pPr>
            <a:endParaRPr lang="en-US" sz="1550" b="1" dirty="0" smtClean="0"/>
          </a:p>
          <a:p>
            <a:pPr marL="0" indent="0">
              <a:buNone/>
            </a:pPr>
            <a:endParaRPr lang="en-US" sz="1550" b="1" dirty="0"/>
          </a:p>
          <a:p>
            <a:pPr marL="0" indent="0">
              <a:buNone/>
            </a:pPr>
            <a:endParaRPr lang="en-US" sz="1550" b="1" dirty="0" smtClean="0"/>
          </a:p>
          <a:p>
            <a:pPr marL="0" indent="0">
              <a:buNone/>
            </a:pPr>
            <a:r>
              <a:rPr lang="en-US" sz="1550" dirty="0" smtClean="0"/>
              <a:t>													</a:t>
            </a:r>
            <a:r>
              <a:rPr lang="en-US" sz="1550" dirty="0" smtClean="0">
                <a:hlinkClick r:id="rId3" action="ppaction://hlinksldjump"/>
              </a:rPr>
              <a:t>Return to Journal Entries</a:t>
            </a:r>
            <a:endParaRPr lang="en-US" sz="1550" dirty="0"/>
          </a:p>
          <a:p>
            <a:pPr marL="0" indent="0">
              <a:buNone/>
            </a:pPr>
            <a:endParaRPr lang="en-US" sz="1550" b="1" dirty="0"/>
          </a:p>
          <a:p>
            <a:pPr marL="0" indent="0">
              <a:buNone/>
            </a:pPr>
            <a:endParaRPr lang="en-US" sz="1550" b="1" dirty="0" smtClean="0"/>
          </a:p>
          <a:p>
            <a:pPr marL="0" indent="0">
              <a:buNone/>
            </a:pPr>
            <a:endParaRPr lang="en-US" sz="1550" b="1" dirty="0"/>
          </a:p>
          <a:p>
            <a:pPr marL="0" indent="0">
              <a:buNone/>
            </a:pPr>
            <a:endParaRPr lang="en-US" sz="155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2493510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a:buNone/>
            </a:pPr>
            <a:r>
              <a:rPr lang="en-AU" sz="2000" dirty="0"/>
              <a:t>This week Colonel Light and his crew continue to search for sources of </a:t>
            </a:r>
            <a:r>
              <a:rPr lang="en-AU" sz="2000" dirty="0" smtClean="0"/>
              <a:t>fresh</a:t>
            </a:r>
          </a:p>
          <a:p>
            <a:pPr>
              <a:buNone/>
            </a:pPr>
            <a:r>
              <a:rPr lang="en-AU" sz="2000" dirty="0" smtClean="0"/>
              <a:t>water</a:t>
            </a:r>
            <a:r>
              <a:rPr lang="en-AU" sz="2000" dirty="0"/>
              <a:t>. They are heading south looking for a river that an Aboriginal </a:t>
            </a:r>
            <a:r>
              <a:rPr lang="en-AU" sz="2000" dirty="0" smtClean="0"/>
              <a:t>woman</a:t>
            </a:r>
          </a:p>
          <a:p>
            <a:pPr>
              <a:buNone/>
            </a:pPr>
            <a:r>
              <a:rPr lang="en-AU" sz="2000" dirty="0" smtClean="0"/>
              <a:t>has </a:t>
            </a:r>
            <a:r>
              <a:rPr lang="en-AU" sz="2000" dirty="0"/>
              <a:t>told them about. This week we will think about this story from </a:t>
            </a:r>
            <a:r>
              <a:rPr lang="en-AU" sz="2000" dirty="0" smtClean="0"/>
              <a:t>an</a:t>
            </a:r>
          </a:p>
          <a:p>
            <a:pPr>
              <a:buNone/>
            </a:pPr>
            <a:r>
              <a:rPr lang="en-AU" sz="2000" dirty="0" smtClean="0"/>
              <a:t>Aboriginal </a:t>
            </a:r>
            <a:r>
              <a:rPr lang="en-AU" sz="2000" dirty="0"/>
              <a:t>perspective. We have been following the journeys of our nine </a:t>
            </a:r>
            <a:r>
              <a:rPr lang="en-AU" sz="2000" dirty="0" smtClean="0"/>
              <a:t>ships</a:t>
            </a:r>
          </a:p>
          <a:p>
            <a:pPr>
              <a:buNone/>
            </a:pPr>
            <a:r>
              <a:rPr lang="en-AU" sz="2000" dirty="0" smtClean="0"/>
              <a:t>as </a:t>
            </a:r>
            <a:r>
              <a:rPr lang="en-AU" sz="2000" dirty="0"/>
              <a:t>they make their way from England to establish the province of </a:t>
            </a:r>
            <a:r>
              <a:rPr lang="en-AU" sz="2000" dirty="0" smtClean="0"/>
              <a:t>South</a:t>
            </a:r>
          </a:p>
          <a:p>
            <a:pPr>
              <a:buNone/>
            </a:pPr>
            <a:r>
              <a:rPr lang="en-AU" sz="2000" dirty="0" smtClean="0"/>
              <a:t>Australia </a:t>
            </a:r>
            <a:r>
              <a:rPr lang="en-AU" sz="2000" dirty="0"/>
              <a:t>but what did this mean for the Aboriginal people who were </a:t>
            </a:r>
            <a:r>
              <a:rPr lang="en-AU" sz="2000" dirty="0" smtClean="0"/>
              <a:t>already</a:t>
            </a:r>
          </a:p>
          <a:p>
            <a:pPr>
              <a:buNone/>
            </a:pPr>
            <a:r>
              <a:rPr lang="en-AU" sz="2000" dirty="0" smtClean="0"/>
              <a:t>living </a:t>
            </a:r>
            <a:r>
              <a:rPr lang="en-AU" sz="2000" dirty="0"/>
              <a:t>there? How did these people feel when the ships arrived and how </a:t>
            </a:r>
            <a:r>
              <a:rPr lang="en-AU" sz="2000" dirty="0" smtClean="0"/>
              <a:t>did</a:t>
            </a:r>
          </a:p>
          <a:p>
            <a:pPr>
              <a:buNone/>
            </a:pPr>
            <a:r>
              <a:rPr lang="en-AU" sz="2000" dirty="0" smtClean="0"/>
              <a:t>the </a:t>
            </a:r>
            <a:r>
              <a:rPr lang="en-AU" sz="2000" dirty="0"/>
              <a:t>events that followed affect them</a:t>
            </a:r>
            <a:r>
              <a:rPr lang="en-AU" sz="2000" dirty="0" smtClean="0"/>
              <a:t>?</a:t>
            </a:r>
          </a:p>
          <a:p>
            <a:pPr>
              <a:buNone/>
            </a:pPr>
            <a:endParaRPr lang="en-AU" sz="2000" dirty="0" smtClean="0"/>
          </a:p>
          <a:p>
            <a:pPr>
              <a:buNone/>
            </a:pPr>
            <a:endParaRPr lang="en-AU" sz="2000" dirty="0"/>
          </a:p>
          <a:p>
            <a:pPr>
              <a:buNone/>
            </a:pPr>
            <a:r>
              <a:rPr lang="en-AU" sz="2000" dirty="0" smtClean="0"/>
              <a:t>Language Warning: Please </a:t>
            </a:r>
            <a:r>
              <a:rPr lang="en-AU" sz="2000" dirty="0"/>
              <a:t>note that these sources contain language which </a:t>
            </a:r>
            <a:r>
              <a:rPr lang="en-AU" sz="2000" dirty="0" smtClean="0"/>
              <a:t>is</a:t>
            </a:r>
          </a:p>
          <a:p>
            <a:pPr>
              <a:buNone/>
            </a:pPr>
            <a:r>
              <a:rPr lang="en-AU" sz="2000" dirty="0" smtClean="0"/>
              <a:t>today considered offensive</a:t>
            </a:r>
            <a:r>
              <a:rPr lang="en-AU" sz="2000" dirty="0"/>
              <a:t>. It has been retained as it is part of the </a:t>
            </a:r>
            <a:r>
              <a:rPr lang="en-AU" sz="2000" dirty="0" smtClean="0"/>
              <a:t>historical</a:t>
            </a:r>
          </a:p>
          <a:p>
            <a:pPr>
              <a:buNone/>
            </a:pPr>
            <a:r>
              <a:rPr lang="en-AU" sz="2000" dirty="0" smtClean="0"/>
              <a:t>record and evidence </a:t>
            </a:r>
            <a:r>
              <a:rPr lang="en-AU" sz="2000" dirty="0"/>
              <a:t>of past attitudes.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Sunday 9 October 1836</a:t>
            </a:r>
            <a:br>
              <a:rPr lang="en-US" sz="2400" b="1" dirty="0" smtClean="0">
                <a:latin typeface="Lucida Calligraphy"/>
                <a:cs typeface="Lucida Calligraphy"/>
              </a:rPr>
            </a:br>
            <a:endParaRPr lang="en-US" sz="24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marL="0" indent="0">
              <a:buNone/>
            </a:pPr>
            <a:r>
              <a:rPr lang="en-AU" sz="2000" dirty="0"/>
              <a:t>Dr John Woodforde, who arrived in South Australia on board the </a:t>
            </a:r>
            <a:r>
              <a:rPr lang="en-AU" sz="2000" i="1" dirty="0"/>
              <a:t>Rapid</a:t>
            </a:r>
            <a:r>
              <a:rPr lang="en-AU" sz="2000" dirty="0"/>
              <a:t> wrote</a:t>
            </a:r>
            <a:r>
              <a:rPr lang="en-AU" sz="2000" dirty="0" smtClean="0"/>
              <a:t>:</a:t>
            </a:r>
          </a:p>
          <a:p>
            <a:pPr marL="0" indent="0">
              <a:buNone/>
            </a:pPr>
            <a:endParaRPr lang="en-AU" sz="2000" dirty="0" smtClean="0"/>
          </a:p>
          <a:p>
            <a:pPr marL="400050" lvl="1" indent="0">
              <a:buNone/>
            </a:pPr>
            <a:r>
              <a:rPr lang="en-AU" sz="2000" i="1" dirty="0" smtClean="0"/>
              <a:t>Sunday</a:t>
            </a:r>
            <a:r>
              <a:rPr lang="en-AU" sz="2000" i="1" dirty="0"/>
              <a:t>, 9th October</a:t>
            </a:r>
            <a:r>
              <a:rPr lang="en-AU" sz="2000" i="1" dirty="0" smtClean="0"/>
              <a:t>.</a:t>
            </a:r>
            <a:endParaRPr lang="en-AU" sz="2000" i="1" dirty="0"/>
          </a:p>
          <a:p>
            <a:pPr marL="400050" lvl="1" indent="0">
              <a:buNone/>
            </a:pPr>
            <a:r>
              <a:rPr lang="en-AU" sz="2000" i="1" dirty="0" err="1"/>
              <a:t>Claughton</a:t>
            </a:r>
            <a:r>
              <a:rPr lang="en-AU" sz="2000" i="1" dirty="0"/>
              <a:t> and I again went on shore after dinner with our guns and killed sufficient fowl with yesterday’s sport for two meals. The great scarcity of fresh provisions from which most of us have suffered more or less could alone justify our thus breaking the </a:t>
            </a:r>
            <a:r>
              <a:rPr lang="en-AU" sz="2000" i="1" dirty="0">
                <a:hlinkClick r:id="rId3" action="ppaction://hlinksldjump"/>
              </a:rPr>
              <a:t>Sabbath</a:t>
            </a:r>
            <a:r>
              <a:rPr lang="en-AU" sz="2000" i="1" dirty="0"/>
              <a:t> and I feel confident that neither of us would have done it for mere pleasure. We had expended all our ammunition and were returning towards the ship with empty guns when we found ourselves close upon five native huts which as we had no means of defence created a little alarm. It turned, however, that they were vacant and we resumed our journey unmolested but at a rather quicker pace than we had hitherto walked…</a:t>
            </a:r>
            <a:endParaRPr lang="en-US" sz="20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Monday 10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Autofit/>
          </a:bodyPr>
          <a:lstStyle/>
          <a:p>
            <a:pPr marL="0" indent="0">
              <a:buNone/>
            </a:pPr>
            <a:r>
              <a:rPr lang="en-AU" sz="2000" dirty="0"/>
              <a:t>William Light, who arrived in South Australia on board the Rapid wrote:</a:t>
            </a:r>
          </a:p>
          <a:p>
            <a:pPr marL="0" indent="0">
              <a:buNone/>
            </a:pPr>
            <a:endParaRPr lang="en-AU" sz="2000" dirty="0" smtClean="0"/>
          </a:p>
          <a:p>
            <a:pPr marL="400050" lvl="1" indent="0">
              <a:buNone/>
            </a:pPr>
            <a:r>
              <a:rPr lang="en-AU" sz="2000" i="1" dirty="0" smtClean="0"/>
              <a:t>…</a:t>
            </a:r>
            <a:r>
              <a:rPr lang="en-AU" sz="2000" i="1" dirty="0"/>
              <a:t>we proceeded down the coast in search of the river the native woman had mentioned. At half past one p.m. hove to abreast of the river, and sent Mr Pullen in the </a:t>
            </a:r>
            <a:r>
              <a:rPr lang="en-AU" sz="2000" i="1" dirty="0">
                <a:hlinkClick r:id="rId3" action="ppaction://hlinksldjump"/>
              </a:rPr>
              <a:t>gig</a:t>
            </a:r>
            <a:r>
              <a:rPr lang="en-AU" sz="2000" i="1" dirty="0"/>
              <a:t> to examine the entrance. At ten past two he returned, and reported his seeing a large river for some distance, but the bar of sand having such a surf over it that he was nearly upset. Again disappointed in my hopes of finding Jones’s harbour, I now felt fully convinced that no such thing could exist on this coast, at least as described by him. Captain Jones’s account says:</a:t>
            </a:r>
          </a:p>
          <a:p>
            <a:pPr marL="0" indent="0">
              <a:buNone/>
            </a:pPr>
            <a:endParaRPr lang="en-AU" sz="2000" i="1" dirty="0"/>
          </a:p>
          <a:p>
            <a:pPr marL="800100" lvl="2" indent="0">
              <a:buNone/>
            </a:pPr>
            <a:r>
              <a:rPr lang="en-AU" sz="2000" i="1" dirty="0"/>
              <a:t>There are several other streams of fine water all along the eastern side of the Gulf St. Vincent. Sturt River is always open to the sea, but the others are closed by a bar of sand during the summer, through which the water filters. The inlet (</a:t>
            </a:r>
            <a:r>
              <a:rPr lang="en-AU" sz="2000" i="1" dirty="0" err="1"/>
              <a:t>mis</a:t>
            </a:r>
            <a:r>
              <a:rPr lang="en-AU" sz="2000" i="1" dirty="0"/>
              <a:t>-called by Sturt </a:t>
            </a:r>
            <a:r>
              <a:rPr lang="en-AU" sz="2000" i="1" dirty="0" smtClean="0"/>
              <a:t>Sixteen-mile</a:t>
            </a:r>
            <a:endParaRPr lang="en-US" sz="20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6220003"/>
          </a:xfrm>
          <a:solidFill>
            <a:schemeClr val="bg2"/>
          </a:solidFill>
          <a:effectLst>
            <a:glow rad="101600">
              <a:schemeClr val="bg2">
                <a:alpha val="75000"/>
              </a:schemeClr>
            </a:glow>
          </a:effectLst>
        </p:spPr>
        <p:txBody>
          <a:bodyPr>
            <a:normAutofit/>
          </a:bodyPr>
          <a:lstStyle/>
          <a:p>
            <a:pPr lvl="1">
              <a:buNone/>
            </a:pPr>
            <a:r>
              <a:rPr lang="en-AU" sz="1600" dirty="0"/>
              <a:t>	</a:t>
            </a:r>
            <a:r>
              <a:rPr lang="en-AU" sz="2000" i="1" dirty="0" smtClean="0"/>
              <a:t>Creek) is a stream of fresh water, and is much deeper and wider than the rest. About fifteen or twenty miles north of this river, he discovered a fine harbour, sheltered by an island at its entrance; the southern passage through which he entered is about one mile wide, with three and a half to four </a:t>
            </a:r>
            <a:r>
              <a:rPr lang="en-AU" sz="2000" i="1" dirty="0" smtClean="0">
                <a:hlinkClick r:id="rId2" action="ppaction://hlinksldjump"/>
              </a:rPr>
              <a:t>fathoms</a:t>
            </a:r>
            <a:r>
              <a:rPr lang="en-AU" sz="2000" i="1" dirty="0" smtClean="0"/>
              <a:t> water; he anchored here in three and a half </a:t>
            </a:r>
            <a:r>
              <a:rPr lang="en-AU" sz="2000" i="1" dirty="0" smtClean="0">
                <a:hlinkClick r:id="rId2" action="ppaction://hlinksldjump"/>
              </a:rPr>
              <a:t>fathoms</a:t>
            </a:r>
            <a:r>
              <a:rPr lang="en-AU" sz="2000" i="1" dirty="0" smtClean="0"/>
              <a:t> , and remained a day and a night. He did not land on the main, but was on shore on the island, which is about three miles in circumference; it is sandy, but there is an abundance of fresh water on it, as well as some streams running into the harbour from the main land…</a:t>
            </a:r>
            <a:endParaRPr lang="en-US" sz="20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Wednesday 12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894441"/>
          </a:xfrm>
          <a:solidFill>
            <a:schemeClr val="bg2"/>
          </a:solidFill>
          <a:effectLst>
            <a:glow rad="101600">
              <a:schemeClr val="bg2">
                <a:alpha val="75000"/>
              </a:schemeClr>
            </a:glow>
          </a:effectLst>
        </p:spPr>
        <p:txBody>
          <a:bodyPr>
            <a:normAutofit/>
          </a:bodyPr>
          <a:lstStyle/>
          <a:p>
            <a:pPr marL="0" indent="0">
              <a:buNone/>
            </a:pPr>
            <a:r>
              <a:rPr lang="en-AU" sz="2000" dirty="0"/>
              <a:t>Dr John Woodforde, who arrived in South Australia on board the </a:t>
            </a:r>
            <a:r>
              <a:rPr lang="en-AU" sz="2000" i="1" dirty="0"/>
              <a:t>Rapid</a:t>
            </a:r>
            <a:r>
              <a:rPr lang="en-AU" sz="2000" dirty="0"/>
              <a:t> wrote:</a:t>
            </a:r>
          </a:p>
          <a:p>
            <a:pPr marL="0" indent="0">
              <a:buNone/>
            </a:pPr>
            <a:endParaRPr lang="en-AU" sz="2000" dirty="0" smtClean="0"/>
          </a:p>
          <a:p>
            <a:pPr marL="400050" lvl="1" indent="0">
              <a:buNone/>
            </a:pPr>
            <a:r>
              <a:rPr lang="en-AU" sz="2000" i="1" dirty="0" smtClean="0"/>
              <a:t>…</a:t>
            </a:r>
            <a:r>
              <a:rPr lang="en-AU" sz="2000" i="1" dirty="0"/>
              <a:t>The natives we left in care of the garden have proved honest and are here to welcome our return and claim their reward. Our garden is looking well the seeds having nearly all come up.</a:t>
            </a:r>
            <a:endParaRPr lang="en-US" sz="20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Thursday 13 October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76091"/>
          </a:xfrm>
          <a:solidFill>
            <a:schemeClr val="bg2"/>
          </a:solidFill>
          <a:effectLst>
            <a:glow rad="101600">
              <a:schemeClr val="bg2">
                <a:alpha val="75000"/>
              </a:schemeClr>
            </a:glow>
          </a:effectLst>
        </p:spPr>
        <p:txBody>
          <a:bodyPr>
            <a:normAutofit fontScale="25000" lnSpcReduction="20000"/>
          </a:bodyPr>
          <a:lstStyle/>
          <a:p>
            <a:pPr marL="0" indent="0">
              <a:buNone/>
            </a:pPr>
            <a:r>
              <a:rPr lang="en-AU" sz="8000" dirty="0"/>
              <a:t>Dr John Woodforde, who arrived in South Australia on board the </a:t>
            </a:r>
            <a:r>
              <a:rPr lang="en-AU" sz="8000" i="1" dirty="0"/>
              <a:t>Rapid</a:t>
            </a:r>
            <a:r>
              <a:rPr lang="en-AU" sz="8000" dirty="0"/>
              <a:t> wrote:</a:t>
            </a:r>
          </a:p>
          <a:p>
            <a:pPr marL="0" indent="0">
              <a:buNone/>
            </a:pPr>
            <a:endParaRPr lang="en-US" sz="8000" dirty="0"/>
          </a:p>
          <a:p>
            <a:pPr marL="400050" lvl="1" indent="0">
              <a:lnSpc>
                <a:spcPct val="120000"/>
              </a:lnSpc>
              <a:buNone/>
            </a:pPr>
            <a:r>
              <a:rPr lang="en-AU" sz="8000" i="1" dirty="0"/>
              <a:t>Thursday, 13th October</a:t>
            </a:r>
            <a:r>
              <a:rPr lang="en-AU" sz="8000" i="1" dirty="0" smtClean="0"/>
              <a:t>.</a:t>
            </a:r>
            <a:endParaRPr lang="en-AU" sz="8000" i="1" dirty="0"/>
          </a:p>
          <a:p>
            <a:pPr marL="400050" lvl="1" indent="0">
              <a:lnSpc>
                <a:spcPct val="120000"/>
              </a:lnSpc>
              <a:buNone/>
            </a:pPr>
            <a:r>
              <a:rPr lang="en-AU" sz="8000" i="1" dirty="0"/>
              <a:t>The gale increased last night and blew with such violence that we were in momentary expectation of having our tent blown away. Jacob and I were the only two Officers on shore and in the night the carpenter and one of the labourers broached the rum cask and got dreadfully drunk. The latter was nearly dead this morning when I drew him out of the sand in which he was nearly buried and to make matters worse the tide rose so much higher than usual in the night that it floated our two boats that had been hauled up above high water mark. A box of carpenter’s tools was washed out of the surveying boat and nearly all of them are lost. Last night was the first I have slept on shore since we left England. A more uncomfortable one I never passed and it would not require many such to make me wish myself on board again. The </a:t>
            </a:r>
            <a:r>
              <a:rPr lang="en-AU" sz="8000" i="1" u="sng" dirty="0">
                <a:hlinkClick r:id="rId3" action="ppaction://hlinksldjump"/>
              </a:rPr>
              <a:t>Brig</a:t>
            </a:r>
            <a:r>
              <a:rPr lang="en-AU" sz="8000" i="1" dirty="0"/>
              <a:t> has ridden out the gale bravely which proves that the anchorage is good. The weather moderated about </a:t>
            </a:r>
            <a:r>
              <a:rPr lang="en-AU" sz="8000" i="1" dirty="0" smtClean="0"/>
              <a:t>noon</a:t>
            </a:r>
            <a:endParaRPr lang="en-US" sz="8000"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TotalTime>
  <Words>1398</Words>
  <Application>Microsoft Office PowerPoint</Application>
  <PresentationFormat>On-screen Show (4:3)</PresentationFormat>
  <Paragraphs>109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Bound for South Australia 1836 Aboriginal Perspectives Week 34</vt:lpstr>
      <vt:lpstr>Overview</vt:lpstr>
      <vt:lpstr>Contents</vt:lpstr>
      <vt:lpstr>Introduction</vt:lpstr>
      <vt:lpstr> Journals from settlers in South Australia: Sunday 9 October 1836 </vt:lpstr>
      <vt:lpstr> Monday 10 October 1836 </vt:lpstr>
      <vt:lpstr>PowerPoint Presentation</vt:lpstr>
      <vt:lpstr> Wednesday 12 October 1836 </vt:lpstr>
      <vt:lpstr> Thursday 13 October 1836 </vt:lpstr>
      <vt:lpstr>PowerPoint Presentation</vt:lpstr>
      <vt:lpstr> Friday 14 October 1836 </vt:lpstr>
      <vt:lpstr> Friday 14 October 1836 </vt:lpstr>
      <vt:lpstr>Inquiry Questions</vt:lpstr>
      <vt:lpstr>Images</vt:lpstr>
      <vt:lpstr>Glossary of Terms</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 Fresh Water Week 33</dc:title>
  <dc:creator>Abigail Hutchison</dc:creator>
  <cp:lastModifiedBy>Jonathan Hull</cp:lastModifiedBy>
  <cp:revision>21</cp:revision>
  <dcterms:created xsi:type="dcterms:W3CDTF">2011-10-12T09:36:29Z</dcterms:created>
  <dcterms:modified xsi:type="dcterms:W3CDTF">2012-02-01T05:23:05Z</dcterms:modified>
</cp:coreProperties>
</file>