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0" r:id="rId3"/>
    <p:sldId id="257" r:id="rId4"/>
    <p:sldId id="261" r:id="rId5"/>
    <p:sldId id="262" r:id="rId6"/>
    <p:sldId id="265" r:id="rId7"/>
    <p:sldId id="264" r:id="rId8"/>
    <p:sldId id="275" r:id="rId9"/>
    <p:sldId id="298" r:id="rId10"/>
    <p:sldId id="273" r:id="rId11"/>
    <p:sldId id="272" r:id="rId12"/>
    <p:sldId id="299" r:id="rId13"/>
    <p:sldId id="280" r:id="rId14"/>
    <p:sldId id="260" r:id="rId15"/>
    <p:sldId id="259" r:id="rId16"/>
    <p:sldId id="25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B94CF90-D91E-AA42-84DA-9A4E62FD531B}"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B94CF90-D91E-AA42-84DA-9A4E62FD531B}"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B94CF90-D91E-AA42-84DA-9A4E62FD531B}"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B94CF90-D91E-AA42-84DA-9A4E62FD531B}"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B94CF90-D91E-AA42-84DA-9A4E62FD531B}"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B94CF90-D91E-AA42-84DA-9A4E62FD531B}"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B94CF90-D91E-AA42-84DA-9A4E62FD531B}" type="datetimeFigureOut">
              <a:rPr lang="en-US" smtClean="0"/>
              <a:pPr/>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B94CF90-D91E-AA42-84DA-9A4E62FD531B}"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4CF90-D91E-AA42-84DA-9A4E62FD531B}"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B94CF90-D91E-AA42-84DA-9A4E62FD531B}"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B94CF90-D91E-AA42-84DA-9A4E62FD531B}"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14772-2E74-1945-AA90-A70356AADB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4CF90-D91E-AA42-84DA-9A4E62FD531B}" type="datetimeFigureOut">
              <a:rPr lang="en-US" smtClean="0"/>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14772-2E74-1945-AA90-A70356AADB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331"/>
            <a:ext cx="7772400" cy="2147421"/>
          </a:xfrm>
          <a:blipFill rotWithShape="1">
            <a:blip r:embed="rId2"/>
            <a:stretch>
              <a:fillRect/>
            </a:stretch>
          </a:blipFill>
        </p:spPr>
        <p:txBody>
          <a:bodyPr>
            <a:normAutofit fontScale="90000"/>
          </a:bodyPr>
          <a:lstStyle/>
          <a:p>
            <a:r>
              <a:rPr lang="en-US" sz="2400" dirty="0" smtClean="0">
                <a:latin typeface="Lucida Calligraphy"/>
                <a:cs typeface="Lucida Calligraphy"/>
              </a:rPr>
              <a:t/>
            </a:r>
            <a:br>
              <a:rPr lang="en-US" sz="2400" dirty="0" smtClean="0">
                <a:latin typeface="Lucida Calligraphy"/>
                <a:cs typeface="Lucida Calligraphy"/>
              </a:rPr>
            </a:br>
            <a:r>
              <a:rPr lang="en-US" sz="2222" dirty="0" smtClean="0">
                <a:latin typeface="Lucida Calligraphy"/>
                <a:cs typeface="Lucida Calligraphy"/>
              </a:rPr>
              <a:t>Bound for South Australia 1836 </a:t>
            </a:r>
            <a:r>
              <a:rPr lang="en-US" sz="3600" dirty="0" smtClean="0">
                <a:latin typeface="Lucida Calligraphy"/>
                <a:cs typeface="Lucida Calligraphy"/>
              </a:rPr>
              <a:t/>
            </a:r>
            <a:br>
              <a:rPr lang="en-US" sz="3600" dirty="0" smtClean="0">
                <a:latin typeface="Lucida Calligraphy"/>
                <a:cs typeface="Lucida Calligraphy"/>
              </a:rPr>
            </a:br>
            <a:r>
              <a:rPr lang="en-US" sz="3556" dirty="0" smtClean="0">
                <a:latin typeface="Lucida Calligraphy"/>
                <a:cs typeface="Lucida Calligraphy"/>
              </a:rPr>
              <a:t>Commodious </a:t>
            </a:r>
            <a:r>
              <a:rPr lang="en-US" sz="3556" dirty="0" err="1" smtClean="0">
                <a:latin typeface="Lucida Calligraphy"/>
                <a:cs typeface="Lucida Calligraphy"/>
              </a:rPr>
              <a:t>Harbour</a:t>
            </a:r>
            <a:r>
              <a:rPr lang="en-US" sz="3556" dirty="0" smtClean="0">
                <a:latin typeface="Lucida Calligraphy"/>
                <a:cs typeface="Lucida Calligraphy"/>
              </a:rPr>
              <a:t/>
            </a:r>
            <a:br>
              <a:rPr lang="en-US" sz="3556" dirty="0" smtClean="0">
                <a:latin typeface="Lucida Calligraphy"/>
                <a:cs typeface="Lucida Calligraphy"/>
              </a:rPr>
            </a:br>
            <a:r>
              <a:rPr lang="en-US" sz="3556" dirty="0" smtClean="0">
                <a:latin typeface="Lucida Calligraphy"/>
                <a:cs typeface="Lucida Calligraphy"/>
              </a:rPr>
              <a:t>Week 40</a:t>
            </a:r>
            <a:r>
              <a:rPr lang="en-US" dirty="0" smtClean="0"/>
              <a:t/>
            </a:r>
            <a:br>
              <a:rPr lang="en-US" dirty="0" smtClean="0"/>
            </a:br>
            <a:endParaRPr lang="en-US" dirty="0"/>
          </a:p>
        </p:txBody>
      </p:sp>
      <p:pic>
        <p:nvPicPr>
          <p:cNvPr id="4" name="Picture 3"/>
          <p:cNvPicPr>
            <a:picLocks noChangeAspect="1"/>
          </p:cNvPicPr>
          <p:nvPr/>
        </p:nvPicPr>
        <p:blipFill>
          <a:blip r:embed="rId3"/>
          <a:stretch>
            <a:fillRect/>
          </a:stretch>
        </p:blipFill>
        <p:spPr>
          <a:xfrm>
            <a:off x="1008180" y="2880686"/>
            <a:ext cx="7162009" cy="2500961"/>
          </a:xfrm>
          <a:prstGeom prst="rect">
            <a:avLst/>
          </a:prstGeom>
        </p:spPr>
      </p:pic>
      <p:sp>
        <p:nvSpPr>
          <p:cNvPr id="5" name="Rectangle 4"/>
          <p:cNvSpPr/>
          <p:nvPr/>
        </p:nvSpPr>
        <p:spPr>
          <a:xfrm>
            <a:off x="1204579" y="5800657"/>
            <a:ext cx="6782305" cy="646331"/>
          </a:xfrm>
          <a:prstGeom prst="rect">
            <a:avLst/>
          </a:prstGeom>
        </p:spPr>
        <p:txBody>
          <a:bodyPr wrap="square">
            <a:spAutoFit/>
          </a:bodyPr>
          <a:lstStyle/>
          <a:p>
            <a:pPr algn="ctr"/>
            <a:r>
              <a:rPr lang="en-US" dirty="0" err="1" smtClean="0">
                <a:solidFill>
                  <a:srgbClr val="EEECE1"/>
                </a:solidFill>
              </a:rPr>
              <a:t>Cruickshanks</a:t>
            </a:r>
            <a:r>
              <a:rPr lang="en-US" dirty="0" smtClean="0">
                <a:solidFill>
                  <a:srgbClr val="EEECE1"/>
                </a:solidFill>
              </a:rPr>
              <a:t> Panorama photograph  by Captain Samuel Sweet, mid 1879</a:t>
            </a:r>
            <a:endParaRPr lang="en-US" dirty="0">
              <a:solidFill>
                <a:srgbClr val="EEECE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4000" b="1" dirty="0" smtClean="0">
                <a:latin typeface="Lucida Calligraphy"/>
                <a:cs typeface="Lucida Calligraphy"/>
              </a:rPr>
              <a:t/>
            </a:r>
            <a:br>
              <a:rPr lang="en-US" sz="4000" b="1" dirty="0" smtClean="0">
                <a:latin typeface="Lucida Calligraphy"/>
                <a:cs typeface="Lucida Calligraphy"/>
              </a:rPr>
            </a:br>
            <a:r>
              <a:rPr lang="en-US" sz="4000" b="1" dirty="0" smtClean="0">
                <a:latin typeface="Lucida Calligraphy"/>
                <a:cs typeface="Lucida Calligraphy"/>
              </a:rPr>
              <a:t>Thursday 24 November 1836</a:t>
            </a:r>
            <a:r>
              <a:rPr lang="en-US" b="1" dirty="0" smtClean="0">
                <a:latin typeface="Lucida Calligraphy"/>
                <a:cs typeface="Lucida Calligraphy"/>
              </a:rPr>
              <a:t/>
            </a:r>
            <a:br>
              <a:rPr lang="en-US" b="1" dirty="0" smtClean="0">
                <a:latin typeface="Lucida Calligraphy"/>
                <a:cs typeface="Lucida Calligraphy"/>
              </a:rPr>
            </a:br>
            <a:endParaRPr lang="en-US" dirty="0">
              <a:latin typeface="Lucida Calligraphy"/>
              <a:cs typeface="Lucida Calligraphy"/>
            </a:endParaRPr>
          </a:p>
        </p:txBody>
      </p:sp>
      <p:sp>
        <p:nvSpPr>
          <p:cNvPr id="3" name="Content Placeholder 2"/>
          <p:cNvSpPr>
            <a:spLocks noGrp="1"/>
          </p:cNvSpPr>
          <p:nvPr>
            <p:ph idx="1"/>
          </p:nvPr>
        </p:nvSpPr>
        <p:spPr>
          <a:xfrm>
            <a:off x="457200" y="1600200"/>
            <a:ext cx="8229600" cy="5142345"/>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US" sz="8000" dirty="0" smtClean="0"/>
              <a:t>William Light, who arrived in South Australia on board the </a:t>
            </a:r>
            <a:r>
              <a:rPr lang="en-US" sz="8000" i="1" dirty="0" smtClean="0"/>
              <a:t>Rapid</a:t>
            </a:r>
            <a:r>
              <a:rPr lang="en-US" sz="8000" dirty="0" smtClean="0"/>
              <a:t> wrote: </a:t>
            </a:r>
          </a:p>
          <a:p>
            <a:pPr>
              <a:lnSpc>
                <a:spcPct val="120000"/>
              </a:lnSpc>
              <a:buNone/>
            </a:pPr>
            <a:endParaRPr lang="en-US" sz="8000" dirty="0" smtClean="0"/>
          </a:p>
          <a:p>
            <a:pPr>
              <a:lnSpc>
                <a:spcPct val="120000"/>
              </a:lnSpc>
              <a:buNone/>
            </a:pPr>
            <a:r>
              <a:rPr lang="en-US" sz="8000" dirty="0"/>
              <a:t>	</a:t>
            </a:r>
            <a:r>
              <a:rPr lang="en-US" sz="8000" i="1" dirty="0" smtClean="0"/>
              <a:t>At half past two, Messrs Kingston and Brown came on board, and I am, thank God, at last repaid for my former anxieties by finding the first impressions made on my mind of the plains and </a:t>
            </a:r>
            <a:r>
              <a:rPr lang="en-US" sz="8000" i="1" dirty="0" err="1" smtClean="0"/>
              <a:t>harbour</a:t>
            </a:r>
            <a:r>
              <a:rPr lang="en-US" sz="8000" i="1" dirty="0" smtClean="0"/>
              <a:t> so far realized. I cannot say how much I suffered (although I was determined not to allow individual feeling to hurt the future prospects of the colony) from the evident discontent experienced by all parties on my insisting on landing stores and all here; but I find now they have changed their minds, and think this is the place for the capital of a flourishing colony. I herewith enclose you </a:t>
            </a:r>
            <a:r>
              <a:rPr lang="en-US" sz="8000" i="1" dirty="0" err="1" smtClean="0"/>
              <a:t>Mr</a:t>
            </a:r>
            <a:r>
              <a:rPr lang="en-US" sz="8000" i="1" dirty="0" smtClean="0"/>
              <a:t> Kingston’s report:</a:t>
            </a:r>
          </a:p>
          <a:p>
            <a:pPr>
              <a:lnSpc>
                <a:spcPct val="120000"/>
              </a:lnSpc>
              <a:buNone/>
            </a:pPr>
            <a:r>
              <a:rPr lang="en-US" sz="8000" i="1" dirty="0"/>
              <a:t>	</a:t>
            </a:r>
            <a:r>
              <a:rPr lang="en-AU" sz="8000" i="1" dirty="0"/>
              <a:t>Holdfast Bay</a:t>
            </a:r>
            <a:r>
              <a:rPr lang="en-AU" sz="8000" i="1" dirty="0" smtClean="0"/>
              <a:t>,</a:t>
            </a:r>
            <a:endParaRPr lang="en-AU" sz="8000" i="1" dirty="0"/>
          </a:p>
          <a:p>
            <a:pPr>
              <a:lnSpc>
                <a:spcPct val="120000"/>
              </a:lnSpc>
              <a:buNone/>
            </a:pPr>
            <a:r>
              <a:rPr lang="en-AU" sz="8000" i="1" dirty="0"/>
              <a:t>	24 November, 1836.</a:t>
            </a:r>
            <a:br>
              <a:rPr lang="en-AU" sz="8000" i="1" dirty="0"/>
            </a:br>
            <a:r>
              <a:rPr lang="en-AU" sz="8000" i="1" dirty="0"/>
              <a:t>My Dear Sir – It affords me much sincere pleasure to be enabled to report to you that the branch of the harbour which we went up on Monday last, proves to be the embouchure of the fresh water river which I discovered </a:t>
            </a:r>
            <a:endParaRPr lang="en-US" sz="8000" i="1" dirty="0" smtClean="0"/>
          </a:p>
          <a:p>
            <a:pPr>
              <a:lnSpc>
                <a:spcPct val="120000"/>
              </a:lnSpc>
              <a:buNone/>
            </a:pPr>
            <a:r>
              <a:rPr lang="en-US" sz="8000" dirty="0" smtClean="0"/>
              <a:t>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2104"/>
            <a:ext cx="8229600" cy="6167290"/>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US" dirty="0" smtClean="0"/>
              <a:t>	</a:t>
            </a:r>
            <a:r>
              <a:rPr lang="en-US" sz="8000" i="1" dirty="0" smtClean="0"/>
              <a:t>the day after we had landed here, and which, as far as I have been able to see it, I am induced to believe, rises at the foot of Mount Lofty. I landed on Tuesday from the </a:t>
            </a:r>
            <a:r>
              <a:rPr lang="en-US" sz="8000" i="1" dirty="0" smtClean="0">
                <a:hlinkClick r:id="rId2" action="ppaction://hlinksldjump"/>
              </a:rPr>
              <a:t>hatch-boat</a:t>
            </a:r>
            <a:r>
              <a:rPr lang="en-US" sz="8000" i="1" dirty="0" smtClean="0"/>
              <a:t> , about a mile further north than we did the day previous, and proceeded as close to the banks as the mangroves would allow. About a quarter of a mile from where I landed, we crossed a creek from the eastward about fifteen yards wide and three feet deep; in the course of the day we crossed several other small ones, in all of which the water was salt. After proceeding on nearly a due southerly course, I found the water in the middle of the river nearly fresh (we had used much worse at Nepean Bay), and about a mile further perfectly so. Mount Lofty bearing E.50 S. I kept along the banks of the river, still running from the south, about two miles-when I think it had its source in the marshes, in which I found the river before alluded to, losing itself… [</a:t>
            </a:r>
            <a:r>
              <a:rPr lang="en-US" sz="8000" i="1" dirty="0" err="1" smtClean="0"/>
              <a:t>H]aving</a:t>
            </a:r>
            <a:r>
              <a:rPr lang="en-US" sz="8000" i="1" dirty="0" smtClean="0"/>
              <a:t> first crossed the river running down from Mount Lofty, my road for about six miles was across a plain of exceedingly fine land; I again traced the plain and then kept on its edge, being all along able to trace the course of the river through the reeds, until I found it again running through a regular bed. The river, although in parts shallow and much obstructed by fallen tea trees, would be navigable for flat-bottomed boats as far as the marshes, through which a regular communication with the upper part of it</a:t>
            </a:r>
            <a:endParaRPr lang="en-US" sz="80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2104"/>
            <a:ext cx="8229600" cy="6167290"/>
          </a:xfrm>
          <a:solidFill>
            <a:schemeClr val="bg2"/>
          </a:solidFill>
          <a:effectLst>
            <a:glow rad="101600">
              <a:schemeClr val="bg2">
                <a:alpha val="75000"/>
              </a:schemeClr>
            </a:glow>
          </a:effectLst>
        </p:spPr>
        <p:txBody>
          <a:bodyPr>
            <a:normAutofit/>
          </a:bodyPr>
          <a:lstStyle/>
          <a:p>
            <a:pPr>
              <a:buNone/>
            </a:pPr>
            <a:r>
              <a:rPr lang="en-US" sz="2000" dirty="0" smtClean="0"/>
              <a:t>	</a:t>
            </a:r>
            <a:r>
              <a:rPr lang="en-US" sz="2000" i="1" dirty="0" smtClean="0"/>
              <a:t>can easily be made. A very large body of water must come down the river in the winter, as in the upper part where the banks are thirty feet deep, there are evident marks of the floods reaching the top. I now feel assured that we have obtained sufficient information to convince the most </a:t>
            </a:r>
            <a:r>
              <a:rPr lang="en-US" sz="2000" i="1" dirty="0" err="1" smtClean="0"/>
              <a:t>sceptical</a:t>
            </a:r>
            <a:r>
              <a:rPr lang="en-US" sz="2000" i="1" dirty="0" smtClean="0"/>
              <a:t> of the great value and eligibility of these plains-possessing as they do, abundance of fresh water, an excellent </a:t>
            </a:r>
            <a:r>
              <a:rPr lang="en-US" sz="2000" i="1" dirty="0" err="1" smtClean="0"/>
              <a:t>harbour</a:t>
            </a:r>
            <a:r>
              <a:rPr lang="en-US" sz="2000" i="1" dirty="0" smtClean="0"/>
              <a:t>, with at least one river into it, which can easily be made eligible as a mode of communication between it and the plains.</a:t>
            </a:r>
          </a:p>
          <a:p>
            <a:pPr>
              <a:buNone/>
            </a:pPr>
            <a:endParaRPr lang="en-US" sz="2000" i="1" dirty="0" smtClean="0"/>
          </a:p>
          <a:p>
            <a:pPr>
              <a:buNone/>
            </a:pPr>
            <a:r>
              <a:rPr lang="en-US" sz="2000" i="1" dirty="0"/>
              <a:t>	</a:t>
            </a:r>
            <a:r>
              <a:rPr lang="en-US" sz="2000" i="1" dirty="0" smtClean="0"/>
              <a:t>Believe me, Sir,</a:t>
            </a:r>
          </a:p>
          <a:p>
            <a:pPr>
              <a:buNone/>
            </a:pPr>
            <a:r>
              <a:rPr lang="en-US" sz="2000" i="1" dirty="0" smtClean="0"/>
              <a:t>	Yours, most sincerely,</a:t>
            </a:r>
          </a:p>
          <a:p>
            <a:pPr>
              <a:buNone/>
            </a:pPr>
            <a:r>
              <a:rPr lang="en-US" sz="2000" i="1" dirty="0" smtClean="0"/>
              <a:t>	G. S. Kingston.</a:t>
            </a:r>
          </a:p>
          <a:p>
            <a:pPr>
              <a:lnSpc>
                <a:spcPct val="120000"/>
              </a:lnSpc>
            </a:pPr>
            <a:endParaRPr lang="en-US" sz="8000" dirty="0"/>
          </a:p>
        </p:txBody>
      </p:sp>
    </p:spTree>
    <p:extLst>
      <p:ext uri="{BB962C8B-B14F-4D97-AF65-F5344CB8AC3E}">
        <p14:creationId xmlns:p14="http://schemas.microsoft.com/office/powerpoint/2010/main" val="381446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Saturday 26 November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normAutofit/>
          </a:bodyPr>
          <a:lstStyle/>
          <a:p>
            <a:pPr>
              <a:buNone/>
            </a:pPr>
            <a:r>
              <a:rPr lang="en-US" sz="2000" dirty="0" err="1" smtClean="0"/>
              <a:t>Dr</a:t>
            </a:r>
            <a:r>
              <a:rPr lang="en-US" sz="2000" dirty="0" smtClean="0"/>
              <a:t> John Woodforde, who arrived in South Australia on board the </a:t>
            </a:r>
            <a:r>
              <a:rPr lang="en-US" sz="2000" i="1" dirty="0" smtClean="0"/>
              <a:t>Rapid</a:t>
            </a:r>
            <a:r>
              <a:rPr lang="en-US" sz="2000" dirty="0" smtClean="0"/>
              <a:t> wrote: </a:t>
            </a:r>
          </a:p>
          <a:p>
            <a:pPr>
              <a:buNone/>
            </a:pPr>
            <a:endParaRPr lang="en-US" sz="2000" dirty="0" smtClean="0"/>
          </a:p>
          <a:p>
            <a:pPr>
              <a:buNone/>
            </a:pPr>
            <a:r>
              <a:rPr lang="en-US" sz="2000" dirty="0"/>
              <a:t>	</a:t>
            </a:r>
            <a:r>
              <a:rPr lang="en-US" sz="2000" i="1" dirty="0" smtClean="0"/>
              <a:t>The “Rapid” hove in sight at 7 a.m. this morning and came to anchor at 3 p.m. Captain Light, Pullen and </a:t>
            </a:r>
            <a:r>
              <a:rPr lang="en-US" sz="2000" i="1" dirty="0" err="1" smtClean="0"/>
              <a:t>Claughton</a:t>
            </a:r>
            <a:r>
              <a:rPr lang="en-US" sz="2000" i="1" dirty="0" smtClean="0"/>
              <a:t> came on shore to dinner and informed us that there is every probability of the Capital being formed at Holdfast Bay, as, during the last </a:t>
            </a:r>
            <a:r>
              <a:rPr lang="en-US" sz="2000" i="1" dirty="0" err="1" smtClean="0"/>
              <a:t>cruize</a:t>
            </a:r>
            <a:r>
              <a:rPr lang="en-US" sz="2000" i="1" dirty="0" smtClean="0"/>
              <a:t>, many paramount advantages have been found, viz. the creek higher up forms a most splendid </a:t>
            </a:r>
            <a:r>
              <a:rPr lang="en-US" sz="2000" i="1" dirty="0" err="1" smtClean="0"/>
              <a:t>harbour</a:t>
            </a:r>
            <a:r>
              <a:rPr lang="en-US" sz="2000" i="1" dirty="0" smtClean="0"/>
              <a:t> ending in fresh water streams, one of which having from two to four </a:t>
            </a:r>
            <a:r>
              <a:rPr lang="en-US" sz="2000" i="1" dirty="0" smtClean="0">
                <a:hlinkClick r:id="rId3" action="ppaction://hlinksldjump"/>
              </a:rPr>
              <a:t>fathoms</a:t>
            </a:r>
            <a:r>
              <a:rPr lang="en-US" sz="2000" i="1" dirty="0" smtClean="0"/>
              <a:t> in it. It extends to within six miles of [the] Capital.</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Inquiry Questions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normAutofit/>
          </a:bodyPr>
          <a:lstStyle/>
          <a:p>
            <a:r>
              <a:rPr lang="en-US" sz="2000" dirty="0" smtClean="0"/>
              <a:t>What factors influenced the choice of location for South Australia’s main </a:t>
            </a:r>
            <a:r>
              <a:rPr lang="en-US" sz="2000" dirty="0" err="1" smtClean="0"/>
              <a:t>harbour</a:t>
            </a:r>
            <a:r>
              <a:rPr lang="en-US" sz="2000" dirty="0" smtClean="0"/>
              <a:t>?</a:t>
            </a:r>
          </a:p>
          <a:p>
            <a:pPr marL="0" indent="0">
              <a:buNone/>
            </a:pPr>
            <a:endParaRPr lang="en-US" sz="2000" dirty="0" smtClean="0"/>
          </a:p>
          <a:p>
            <a:r>
              <a:rPr lang="en-US" sz="2000" dirty="0" smtClean="0"/>
              <a:t>How did the </a:t>
            </a:r>
            <a:r>
              <a:rPr lang="en-US" sz="2000" dirty="0" err="1" smtClean="0"/>
              <a:t>harbour</a:t>
            </a:r>
            <a:r>
              <a:rPr lang="en-US" sz="2000" dirty="0" smtClean="0"/>
              <a:t> of Port Adelaide operate in the early years of European settlement?</a:t>
            </a:r>
          </a:p>
          <a:p>
            <a:pPr marL="0" indent="0">
              <a:buNone/>
            </a:pPr>
            <a:endParaRPr lang="en-US" sz="2000" dirty="0" smtClean="0"/>
          </a:p>
          <a:p>
            <a:r>
              <a:rPr lang="en-US" sz="2000" dirty="0" smtClean="0"/>
              <a:t>How have imports and exports into South Australia changed since 1836?</a:t>
            </a:r>
          </a:p>
          <a:p>
            <a:pPr marL="0" indent="0">
              <a:buNone/>
            </a:pPr>
            <a:endParaRPr lang="en-US" sz="2000" dirty="0" smtClean="0"/>
          </a:p>
          <a:p>
            <a:r>
              <a:rPr lang="en-US" sz="2000" dirty="0" smtClean="0"/>
              <a:t>What is the significance of the Port Adelaide area for the Aboriginal people?</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Images</a:t>
            </a:r>
            <a:endParaRPr lang="en-US" sz="3600" dirty="0">
              <a:latin typeface="Lucida Calligraphy"/>
              <a:cs typeface="Lucida Calligraphy"/>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437" y="1983797"/>
            <a:ext cx="4537364" cy="32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87418" y="5588000"/>
            <a:ext cx="5273964" cy="923330"/>
          </a:xfrm>
          <a:prstGeom prst="rect">
            <a:avLst/>
          </a:prstGeom>
          <a:noFill/>
        </p:spPr>
        <p:txBody>
          <a:bodyPr wrap="square" rtlCol="0">
            <a:spAutoFit/>
          </a:bodyPr>
          <a:lstStyle/>
          <a:p>
            <a:pPr algn="ctr"/>
            <a:r>
              <a:rPr lang="en-AU" dirty="0">
                <a:solidFill>
                  <a:schemeClr val="bg1"/>
                </a:solidFill>
              </a:rPr>
              <a:t>Port Adelaide in 1844. 1844. by George French </a:t>
            </a:r>
            <a:r>
              <a:rPr lang="en-AU" dirty="0" err="1">
                <a:solidFill>
                  <a:schemeClr val="bg1"/>
                </a:solidFill>
              </a:rPr>
              <a:t>Angas</a:t>
            </a:r>
            <a:r>
              <a:rPr lang="en-AU" dirty="0">
                <a:solidFill>
                  <a:schemeClr val="bg1"/>
                </a:solidFill>
              </a:rPr>
              <a:t>. Bequest of J. </a:t>
            </a:r>
            <a:r>
              <a:rPr lang="en-AU" dirty="0" err="1">
                <a:solidFill>
                  <a:schemeClr val="bg1"/>
                </a:solidFill>
              </a:rPr>
              <a:t>Angas</a:t>
            </a:r>
            <a:r>
              <a:rPr lang="en-AU" dirty="0">
                <a:solidFill>
                  <a:schemeClr val="bg1"/>
                </a:solidFill>
              </a:rPr>
              <a:t> Johnson 1902. Image courtesy of the Art Gallery of South Australia.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Glossary of Terms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normAutofit/>
          </a:bodyPr>
          <a:lstStyle/>
          <a:p>
            <a:pPr>
              <a:buNone/>
            </a:pPr>
            <a:r>
              <a:rPr lang="en-US" sz="1550" b="1" dirty="0" smtClean="0"/>
              <a:t>brig’s</a:t>
            </a:r>
          </a:p>
          <a:p>
            <a:r>
              <a:rPr lang="en-US" sz="1550" dirty="0" smtClean="0"/>
              <a:t>A sailing vessel with two square-rigged masts. </a:t>
            </a:r>
          </a:p>
          <a:p>
            <a:pPr marL="0" indent="0">
              <a:buNone/>
            </a:pPr>
            <a:r>
              <a:rPr lang="en-US" sz="1550" b="1" dirty="0"/>
              <a:t>Ebb tide </a:t>
            </a:r>
            <a:endParaRPr lang="en-US" sz="1550" b="1" dirty="0" smtClean="0"/>
          </a:p>
          <a:p>
            <a:r>
              <a:rPr lang="en-AU" sz="1550" dirty="0" smtClean="0"/>
              <a:t>is </a:t>
            </a:r>
            <a:r>
              <a:rPr lang="en-AU" sz="1550" dirty="0"/>
              <a:t>the period when the water is falling and a current is running from the river into the ocean.</a:t>
            </a:r>
            <a:endParaRPr lang="en-US" sz="1550" dirty="0" smtClean="0"/>
          </a:p>
          <a:p>
            <a:pPr>
              <a:buNone/>
            </a:pPr>
            <a:r>
              <a:rPr lang="en-US" sz="1550" b="1" dirty="0" smtClean="0"/>
              <a:t>fathoms</a:t>
            </a:r>
          </a:p>
          <a:p>
            <a:r>
              <a:rPr lang="en-US" sz="1550" dirty="0" smtClean="0"/>
              <a:t>A fathom is a measure of depth in the imperial system. One fathom is equal to six feet or 1.83 </a:t>
            </a:r>
            <a:r>
              <a:rPr lang="en-US" sz="1550" dirty="0" err="1" smtClean="0"/>
              <a:t>metres</a:t>
            </a:r>
            <a:r>
              <a:rPr lang="en-US" sz="1550" dirty="0" smtClean="0"/>
              <a:t>. </a:t>
            </a:r>
          </a:p>
          <a:p>
            <a:pPr>
              <a:buNone/>
            </a:pPr>
            <a:r>
              <a:rPr lang="en-US" sz="1550" b="1" dirty="0" smtClean="0"/>
              <a:t>hatch-boat</a:t>
            </a:r>
          </a:p>
          <a:p>
            <a:r>
              <a:rPr lang="en-US" sz="1550" dirty="0" smtClean="0"/>
              <a:t>A class of net fishing boats used on the Thames estuary. The Rapid’s boat was built specially for the Colonization Commissioners by W.T. Gulliver of </a:t>
            </a:r>
            <a:r>
              <a:rPr lang="en-US" sz="1550" dirty="0" err="1" smtClean="0"/>
              <a:t>Wapping</a:t>
            </a:r>
            <a:r>
              <a:rPr lang="en-US" sz="1550" dirty="0" smtClean="0"/>
              <a:t>. </a:t>
            </a:r>
          </a:p>
          <a:p>
            <a:pPr marL="0" indent="0">
              <a:buNone/>
            </a:pPr>
            <a:r>
              <a:rPr lang="en-US" sz="1550" b="1" dirty="0" smtClean="0"/>
              <a:t>Theodolites</a:t>
            </a:r>
          </a:p>
          <a:p>
            <a:r>
              <a:rPr lang="en-AU" sz="1550" dirty="0"/>
              <a:t>A precision instrument for measuring angles in the horizontal and vertical planes.</a:t>
            </a:r>
            <a:endParaRPr lang="en-US" sz="1550" dirty="0" smtClean="0"/>
          </a:p>
          <a:p>
            <a:pPr>
              <a:buNone/>
            </a:pPr>
            <a:r>
              <a:rPr lang="en-US" dirty="0" smtClean="0"/>
              <a:t> </a:t>
            </a:r>
          </a:p>
          <a:p>
            <a:pPr>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Overview</a:t>
            </a:r>
            <a:endParaRPr lang="en-US"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US" sz="2000" dirty="0"/>
          </a:p>
        </p:txBody>
      </p:sp>
    </p:spTree>
    <p:extLst>
      <p:ext uri="{BB962C8B-B14F-4D97-AF65-F5344CB8AC3E}">
        <p14:creationId xmlns:p14="http://schemas.microsoft.com/office/powerpoint/2010/main" val="2204491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Contents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Relevant images </a:t>
            </a:r>
            <a:endParaRPr lang="en-AU" dirty="0" smtClean="0">
              <a:cs typeface="Times New Roman" pitchFamily="18" charset="0"/>
            </a:endParaRPr>
          </a:p>
          <a:p>
            <a:r>
              <a:rPr lang="en-AU" dirty="0" smtClean="0">
                <a:cs typeface="Times New Roman" pitchFamily="18" charset="0"/>
                <a:hlinkClick r:id="rId7" action="ppaction://hlinksldjump"/>
              </a:rPr>
              <a:t>Glossary of Terms</a:t>
            </a:r>
            <a:endParaRPr lang="en-AU" dirty="0" smtClean="0">
              <a:cs typeface="Times New Roman" pitchFamily="18" charset="0"/>
            </a:endParaRP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Introduction</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normAutofit/>
          </a:bodyPr>
          <a:lstStyle/>
          <a:p>
            <a:pPr>
              <a:buNone/>
            </a:pPr>
            <a:r>
              <a:rPr lang="en-US" sz="2000" dirty="0" smtClean="0"/>
              <a:t>After long journeys, many of our vessels have reached the shores of South</a:t>
            </a:r>
          </a:p>
          <a:p>
            <a:pPr>
              <a:buNone/>
            </a:pPr>
            <a:r>
              <a:rPr lang="en-US" sz="2000" dirty="0" smtClean="0"/>
              <a:t>Australia. This week we read of Colonel Light identifying the </a:t>
            </a:r>
            <a:r>
              <a:rPr lang="en-US" sz="2000" dirty="0" err="1" smtClean="0"/>
              <a:t>harbour</a:t>
            </a:r>
            <a:r>
              <a:rPr lang="en-US" sz="2000" dirty="0" smtClean="0"/>
              <a:t> that</a:t>
            </a:r>
          </a:p>
          <a:p>
            <a:pPr>
              <a:buNone/>
            </a:pPr>
            <a:r>
              <a:rPr lang="en-US" sz="2000" dirty="0" smtClean="0"/>
              <a:t>would become Port Adelaide. As we know, the coastline and environment</a:t>
            </a:r>
          </a:p>
          <a:p>
            <a:pPr>
              <a:buNone/>
            </a:pPr>
            <a:r>
              <a:rPr lang="en-US" sz="2000" dirty="0" smtClean="0"/>
              <a:t>looked very different in 1836 compared to today. It is hard to imagine the Port</a:t>
            </a:r>
          </a:p>
          <a:p>
            <a:pPr>
              <a:buNone/>
            </a:pPr>
            <a:r>
              <a:rPr lang="en-US" sz="2000" dirty="0" smtClean="0"/>
              <a:t>Adelaide area as marsh and swamp, with an abundance of flies and</a:t>
            </a:r>
          </a:p>
          <a:p>
            <a:pPr>
              <a:buNone/>
            </a:pPr>
            <a:r>
              <a:rPr lang="en-US" sz="2000" dirty="0" smtClean="0"/>
              <a:t>mosquitos. This was yet another challenge for our migrants. This week we</a:t>
            </a:r>
          </a:p>
          <a:p>
            <a:pPr>
              <a:buNone/>
            </a:pPr>
            <a:r>
              <a:rPr lang="en-US" sz="2000" dirty="0" smtClean="0"/>
              <a:t>examine the significance of the Port Adelaide area for these early English</a:t>
            </a:r>
          </a:p>
          <a:p>
            <a:pPr>
              <a:buNone/>
            </a:pPr>
            <a:r>
              <a:rPr lang="en-US" sz="2000" dirty="0" smtClean="0"/>
              <a:t>migrants and learn about how it continues to be an important region for</a:t>
            </a:r>
          </a:p>
          <a:p>
            <a:pPr>
              <a:buNone/>
            </a:pPr>
            <a:r>
              <a:rPr lang="en-US" sz="2000" dirty="0" smtClean="0"/>
              <a:t>South Australians today.</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settlers in South Australia:</a:t>
            </a:r>
            <a:br>
              <a:rPr lang="en-US" sz="2400" b="1" dirty="0" smtClean="0">
                <a:latin typeface="Lucida Calligraphy"/>
                <a:cs typeface="Lucida Calligraphy"/>
              </a:rPr>
            </a:br>
            <a:r>
              <a:rPr lang="en-US" sz="2400" b="1" dirty="0" smtClean="0">
                <a:latin typeface="Lucida Calligraphy"/>
                <a:cs typeface="Lucida Calligraphy"/>
              </a:rPr>
              <a:t>Sunday 20 November 1836</a:t>
            </a:r>
            <a:br>
              <a:rPr lang="en-US" sz="2400" b="1" dirty="0" smtClean="0">
                <a:latin typeface="Lucida Calligraphy"/>
                <a:cs typeface="Lucida Calligraphy"/>
              </a:rPr>
            </a:br>
            <a:endParaRPr lang="en-US" sz="2400" dirty="0">
              <a:latin typeface="Lucida Calligraphy"/>
              <a:cs typeface="Lucida Calligraphy"/>
            </a:endParaRPr>
          </a:p>
        </p:txBody>
      </p:sp>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normAutofit/>
          </a:bodyPr>
          <a:lstStyle/>
          <a:p>
            <a:pPr>
              <a:buNone/>
            </a:pPr>
            <a:r>
              <a:rPr lang="en-US" sz="2000" dirty="0" smtClean="0"/>
              <a:t>William Light, who arrived in South Australia on board the </a:t>
            </a:r>
            <a:r>
              <a:rPr lang="en-US" sz="2000" i="1" dirty="0" smtClean="0"/>
              <a:t>Rapid</a:t>
            </a:r>
            <a:r>
              <a:rPr lang="en-US" sz="2000" dirty="0" smtClean="0"/>
              <a:t> wrote: </a:t>
            </a:r>
          </a:p>
          <a:p>
            <a:pPr>
              <a:buNone/>
            </a:pPr>
            <a:endParaRPr lang="en-US" sz="2000" i="1" dirty="0" smtClean="0"/>
          </a:p>
          <a:p>
            <a:pPr>
              <a:buNone/>
            </a:pPr>
            <a:r>
              <a:rPr lang="en-US" sz="2000" i="1" dirty="0"/>
              <a:t>	</a:t>
            </a:r>
            <a:r>
              <a:rPr lang="en-US" sz="2000" i="1" dirty="0" smtClean="0"/>
              <a:t>20 November-Early part employed finishing our letters for England, at noon sent them on board the </a:t>
            </a:r>
            <a:r>
              <a:rPr lang="en-US" sz="2000" i="1" dirty="0" err="1" smtClean="0"/>
              <a:t>Africaine</a:t>
            </a:r>
            <a:r>
              <a:rPr lang="en-US" sz="2000" i="1" dirty="0" smtClean="0"/>
              <a:t>, and immediately after got under way for the creek… At six p.m. we came to anchor in the first reach in the creek, and all hands were overjoyed at the little </a:t>
            </a:r>
            <a:r>
              <a:rPr lang="en-US" sz="2000" i="1" dirty="0" smtClean="0">
                <a:hlinkClick r:id="rId3" action="ppaction://hlinksldjump"/>
              </a:rPr>
              <a:t>brig’s</a:t>
            </a:r>
            <a:r>
              <a:rPr lang="en-US" sz="2000" i="1" dirty="0" smtClean="0"/>
              <a:t> berth, in so snug a spot in this hitherto unknown anchorage.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77691"/>
          </a:xfrm>
          <a:solidFill>
            <a:schemeClr val="bg2"/>
          </a:solidFill>
          <a:effectLst>
            <a:glow rad="101600">
              <a:schemeClr val="bg2">
                <a:alpha val="75000"/>
              </a:schemeClr>
            </a:glow>
          </a:effectLst>
        </p:spPr>
        <p:txBody>
          <a:bodyPr>
            <a:noAutofit/>
          </a:bodyPr>
          <a:lstStyle/>
          <a:p>
            <a:pPr>
              <a:buNone/>
            </a:pPr>
            <a:r>
              <a:rPr lang="en-US" sz="2000" dirty="0" smtClean="0"/>
              <a:t>William Light, who arrived in South Australia on board the </a:t>
            </a:r>
            <a:r>
              <a:rPr lang="en-US" sz="2000" i="1" dirty="0" smtClean="0"/>
              <a:t>Rapid</a:t>
            </a:r>
            <a:r>
              <a:rPr lang="en-US" sz="2000" dirty="0"/>
              <a:t> </a:t>
            </a:r>
            <a:r>
              <a:rPr lang="en-US" sz="2000" dirty="0" smtClean="0"/>
              <a:t>wrote: </a:t>
            </a:r>
          </a:p>
          <a:p>
            <a:pPr>
              <a:buNone/>
            </a:pPr>
            <a:endParaRPr lang="en-US" sz="2000" i="1" dirty="0" smtClean="0"/>
          </a:p>
          <a:p>
            <a:pPr>
              <a:buNone/>
            </a:pPr>
            <a:r>
              <a:rPr lang="en-US" sz="2000" i="1" dirty="0"/>
              <a:t>	</a:t>
            </a:r>
            <a:r>
              <a:rPr lang="en-US" sz="2000" i="1" dirty="0" smtClean="0"/>
              <a:t>22 November-The </a:t>
            </a:r>
            <a:r>
              <a:rPr lang="en-US" sz="2000" i="1" dirty="0" err="1" smtClean="0"/>
              <a:t>harbour</a:t>
            </a:r>
            <a:r>
              <a:rPr lang="en-US" sz="2000" i="1" dirty="0" smtClean="0"/>
              <a:t>.</a:t>
            </a:r>
          </a:p>
          <a:p>
            <a:pPr>
              <a:buNone/>
            </a:pPr>
            <a:endParaRPr lang="en-US" sz="1000" i="1" dirty="0" smtClean="0"/>
          </a:p>
          <a:p>
            <a:pPr>
              <a:buNone/>
            </a:pPr>
            <a:r>
              <a:rPr lang="en-US" sz="2000" i="1" dirty="0"/>
              <a:t>	</a:t>
            </a:r>
            <a:r>
              <a:rPr lang="en-US" sz="2000" i="1" dirty="0" smtClean="0"/>
              <a:t>Gentlemen-I sent you my last report by the </a:t>
            </a:r>
            <a:r>
              <a:rPr lang="en-US" sz="2000" i="1" dirty="0" err="1" smtClean="0"/>
              <a:t>Africaine</a:t>
            </a:r>
            <a:r>
              <a:rPr lang="en-US" sz="2000" i="1" dirty="0" smtClean="0"/>
              <a:t>, on the 20th inst. I am now in hopes of seeing Captain Duff in Nepean Bay, before she sails for Hobart Town, that I may send this also. I could not leave this coast without looking once more at this </a:t>
            </a:r>
            <a:r>
              <a:rPr lang="en-US" sz="2000" i="1" dirty="0" err="1" smtClean="0"/>
              <a:t>harbour</a:t>
            </a:r>
            <a:r>
              <a:rPr lang="en-US" sz="2000" i="1" dirty="0" smtClean="0"/>
              <a:t>; the first impressions with regard to its being connected with the fresh waters grew stronger on my mind daily, therefore on leaving Holdfast Bay on the 20th inst. we steered at once for this beautiful anchorage, and ran the </a:t>
            </a:r>
            <a:r>
              <a:rPr lang="en-US" sz="2000" i="1" dirty="0" smtClean="0">
                <a:hlinkClick r:id="rId2" action="ppaction://hlinksldjump"/>
              </a:rPr>
              <a:t>brig</a:t>
            </a:r>
            <a:r>
              <a:rPr lang="en-US" sz="2000" i="1" dirty="0" smtClean="0"/>
              <a:t> in, where we now lie at single anchor, with only twenty </a:t>
            </a:r>
            <a:r>
              <a:rPr lang="en-US" sz="2000" i="1" dirty="0" smtClean="0">
                <a:hlinkClick r:id="rId2" action="ppaction://hlinksldjump"/>
              </a:rPr>
              <a:t>fathoms</a:t>
            </a:r>
            <a:r>
              <a:rPr lang="en-US" sz="2000" i="1" dirty="0" smtClean="0"/>
              <a:t> of chain out, in smooth water, although it is blowing a gale of wind from the S.W., with thick rainy weather.</a:t>
            </a:r>
          </a:p>
          <a:p>
            <a:pPr>
              <a:buNone/>
            </a:pPr>
            <a:r>
              <a:rPr lang="en-US" sz="2000" i="1" dirty="0"/>
              <a:t>	</a:t>
            </a:r>
            <a:r>
              <a:rPr lang="en-US" sz="2000" i="1" dirty="0" smtClean="0"/>
              <a:t>…</a:t>
            </a:r>
            <a:r>
              <a:rPr lang="en-US" sz="2000" i="1" dirty="0" err="1" smtClean="0"/>
              <a:t>Mr</a:t>
            </a:r>
            <a:r>
              <a:rPr lang="en-US" sz="2000" i="1" dirty="0" smtClean="0"/>
              <a:t> Kingston accompanied me in the surveying boat to examine that creek taking a southerly direction which I had not had time before to look at carefully…</a:t>
            </a:r>
          </a:p>
          <a:p>
            <a:pPr>
              <a:buNone/>
            </a:pPr>
            <a:endParaRPr lang="en-US" sz="2000" dirty="0" smtClean="0"/>
          </a:p>
          <a:p>
            <a:pPr>
              <a:buNone/>
            </a:pPr>
            <a:r>
              <a:rPr lang="en-US" sz="2000" dirty="0"/>
              <a:t>	</a:t>
            </a:r>
          </a:p>
        </p:txBody>
      </p:sp>
      <p:sp>
        <p:nvSpPr>
          <p:cNvPr id="5" name="Title 1"/>
          <p:cNvSpPr>
            <a:spLocks noGrp="1"/>
          </p:cNvSpPr>
          <p:nvPr>
            <p:ph type="title"/>
          </p:nvPr>
        </p:nvSpPr>
        <p:spPr>
          <a:blipFill rotWithShape="1">
            <a:blip r:embed="rId3"/>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settlers in South Australia:</a:t>
            </a:r>
            <a:br>
              <a:rPr lang="en-US" sz="2400" b="1" dirty="0" smtClean="0">
                <a:latin typeface="Lucida Calligraphy"/>
                <a:cs typeface="Lucida Calligraphy"/>
              </a:rPr>
            </a:br>
            <a:r>
              <a:rPr lang="en-US" sz="2400" b="1" dirty="0" smtClean="0">
                <a:latin typeface="Lucida Calligraphy"/>
                <a:cs typeface="Lucida Calligraphy"/>
              </a:rPr>
              <a:t>Tuesday 22 November 1836</a:t>
            </a:r>
            <a:br>
              <a:rPr lang="en-US" sz="2400" b="1" dirty="0" smtClean="0">
                <a:latin typeface="Lucida Calligraphy"/>
                <a:cs typeface="Lucida Calligraphy"/>
              </a:rPr>
            </a:br>
            <a:endParaRPr lang="en-US" sz="2400" dirty="0">
              <a:latin typeface="Lucida Calligraphy"/>
              <a:cs typeface="Lucida Calligraph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6634"/>
            <a:ext cx="8229600" cy="6232760"/>
          </a:xfrm>
          <a:solidFill>
            <a:schemeClr val="bg2"/>
          </a:solidFill>
          <a:effectLst>
            <a:glow rad="101600">
              <a:schemeClr val="bg2">
                <a:alpha val="75000"/>
              </a:schemeClr>
            </a:glow>
          </a:effectLst>
        </p:spPr>
        <p:txBody>
          <a:bodyPr>
            <a:normAutofit fontScale="92500"/>
          </a:bodyPr>
          <a:lstStyle/>
          <a:p>
            <a:pPr>
              <a:buNone/>
            </a:pPr>
            <a:r>
              <a:rPr lang="en-AU" sz="2200" dirty="0" smtClean="0"/>
              <a:t>	</a:t>
            </a:r>
            <a:r>
              <a:rPr lang="en-AU" sz="2200" i="1" dirty="0" smtClean="0"/>
              <a:t>We </a:t>
            </a:r>
            <a:r>
              <a:rPr lang="en-AU" sz="2200" i="1" dirty="0"/>
              <a:t>were more than delighted to find it running into the plain at such a distance, and I am now more than ever persuaded that it is connected with the fresh water lakes; if not, it extends to within a couple of miles of them, and one of the finest little harbours I ever saw is now fairly known; we had, as you will see, three </a:t>
            </a:r>
            <a:r>
              <a:rPr lang="en-AU" sz="2200" i="1" dirty="0">
                <a:hlinkClick r:id="rId2" action="ppaction://hlinksldjump"/>
              </a:rPr>
              <a:t>fathoms</a:t>
            </a:r>
            <a:r>
              <a:rPr lang="en-AU" sz="2200" i="1" dirty="0"/>
              <a:t> water, and very often four at dead low water, at five or six miles from where the </a:t>
            </a:r>
            <a:r>
              <a:rPr lang="en-AU" sz="2200" i="1" dirty="0">
                <a:hlinkClick r:id="rId2" action="ppaction://hlinksldjump"/>
              </a:rPr>
              <a:t>brig</a:t>
            </a:r>
            <a:r>
              <a:rPr lang="en-AU" sz="2200" i="1" dirty="0"/>
              <a:t> was at </a:t>
            </a:r>
            <a:r>
              <a:rPr lang="en-AU" sz="2200" i="1" dirty="0" smtClean="0"/>
              <a:t>anchor. </a:t>
            </a:r>
            <a:r>
              <a:rPr lang="en-US" sz="2200" i="1" dirty="0" smtClean="0"/>
              <a:t>In the rough plan I send you I have put down all my views as to the </a:t>
            </a:r>
            <a:r>
              <a:rPr lang="en-US" sz="2200" i="1" dirty="0" err="1" smtClean="0"/>
              <a:t>Harbour</a:t>
            </a:r>
            <a:r>
              <a:rPr lang="en-US" sz="2200" i="1" dirty="0" smtClean="0"/>
              <a:t> and plain, and although my duty obliges me to look at other places first before I fix on the capital, yet I feel assured, as I did from the first, that I shall only be losing time. The eastern coast of Gulf Saint Vincent is the most eligible, if a </a:t>
            </a:r>
            <a:r>
              <a:rPr lang="en-US" sz="2200" i="1" dirty="0" err="1" smtClean="0"/>
              <a:t>harbour</a:t>
            </a:r>
            <a:r>
              <a:rPr lang="en-US" sz="2200" i="1" dirty="0" smtClean="0"/>
              <a:t> could be found that </a:t>
            </a:r>
            <a:r>
              <a:rPr lang="en-US" sz="2200" i="1" dirty="0" err="1" smtClean="0"/>
              <a:t>harbour</a:t>
            </a:r>
            <a:r>
              <a:rPr lang="en-US" sz="2200" i="1" dirty="0" smtClean="0"/>
              <a:t> is now found-more extensive, safe, and beautiful, than we could even have hoped for…I have never seen a </a:t>
            </a:r>
            <a:r>
              <a:rPr lang="en-US" sz="2200" i="1" dirty="0" err="1" smtClean="0"/>
              <a:t>harbour</a:t>
            </a:r>
            <a:r>
              <a:rPr lang="en-US" sz="2200" i="1" dirty="0" smtClean="0"/>
              <a:t> so well supplied with little creeks that would answer for ship building as this. We want some small craft sadly, from forty, fifty, sixty, or even one hundred tons; they would soon pay for themselves as the colony increases. A few horses are much wanted vehicles are absolutely necessary, work cannot go on without them.</a:t>
            </a:r>
          </a:p>
          <a:p>
            <a:pPr>
              <a:buNone/>
            </a:pP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Wednesday 23 November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normAutofit fontScale="25000" lnSpcReduction="20000"/>
          </a:bodyPr>
          <a:lstStyle/>
          <a:p>
            <a:pPr>
              <a:buNone/>
            </a:pPr>
            <a:r>
              <a:rPr lang="en-US" sz="8000" dirty="0" smtClean="0"/>
              <a:t>William Light, who arrived in South Australia on board the </a:t>
            </a:r>
            <a:r>
              <a:rPr lang="en-US" sz="8000" i="1" dirty="0" smtClean="0"/>
              <a:t>Rapid</a:t>
            </a:r>
            <a:r>
              <a:rPr lang="en-US" sz="8000" dirty="0" smtClean="0"/>
              <a:t> wrote: </a:t>
            </a:r>
          </a:p>
          <a:p>
            <a:pPr>
              <a:buNone/>
            </a:pPr>
            <a:endParaRPr lang="en-US" sz="8000" i="1" dirty="0" smtClean="0"/>
          </a:p>
          <a:p>
            <a:pPr>
              <a:lnSpc>
                <a:spcPct val="120000"/>
              </a:lnSpc>
              <a:buNone/>
            </a:pPr>
            <a:r>
              <a:rPr lang="en-US" sz="8000" i="1" dirty="0"/>
              <a:t>	</a:t>
            </a:r>
            <a:r>
              <a:rPr lang="en-US" sz="8000" i="1" dirty="0" smtClean="0"/>
              <a:t>23 November-I have this day been taking more angles on shore to ascertain the direction of the </a:t>
            </a:r>
            <a:r>
              <a:rPr lang="en-US" sz="8000" i="1" dirty="0" err="1" smtClean="0"/>
              <a:t>harbour</a:t>
            </a:r>
            <a:r>
              <a:rPr lang="en-US" sz="8000" i="1" dirty="0" smtClean="0"/>
              <a:t>, but find they differ so little from the first that it is not worthwhile altering until an accurate </a:t>
            </a:r>
            <a:r>
              <a:rPr lang="en-US" sz="8000" i="1" dirty="0" err="1" smtClean="0"/>
              <a:t>trigonometrical</a:t>
            </a:r>
            <a:r>
              <a:rPr lang="en-US" sz="8000" i="1" dirty="0" smtClean="0"/>
              <a:t> survey commences. You are, I hope, aware that all my plans hitherto have been done from hasty angles by </a:t>
            </a:r>
            <a:r>
              <a:rPr lang="en-US" sz="8000" i="1" dirty="0" err="1" smtClean="0">
                <a:hlinkClick r:id="rId3" action="ppaction://hlinksldjump"/>
              </a:rPr>
              <a:t>theodolites</a:t>
            </a:r>
            <a:r>
              <a:rPr lang="en-US" sz="8000" i="1" dirty="0" smtClean="0"/>
              <a:t> , bearings by pocket compass, and in many cases estimated distances, for I have done them frequently alone and with interruption of bad weather; but I am quite sure they are more than sufficiently accurate to give you a better idea of the coast than any former chart, and quite enough for any ship to sail by. While employed on shore, I requested </a:t>
            </a:r>
            <a:r>
              <a:rPr lang="en-US" sz="8000" i="1" dirty="0" err="1" smtClean="0"/>
              <a:t>Mr</a:t>
            </a:r>
            <a:r>
              <a:rPr lang="en-US" sz="8000" i="1" dirty="0" smtClean="0"/>
              <a:t> Field to lay down a buoy at the end of each spit forming the mouth of this </a:t>
            </a:r>
            <a:r>
              <a:rPr lang="en-US" sz="8000" i="1" dirty="0" err="1" smtClean="0"/>
              <a:t>harbour</a:t>
            </a:r>
            <a:r>
              <a:rPr lang="en-US" sz="8000" i="1" dirty="0" smtClean="0"/>
              <a:t>-and I hope in a short time to be able to take all ships coming here into as beautiful and safe a </a:t>
            </a:r>
            <a:r>
              <a:rPr lang="en-US" sz="8000" i="1" dirty="0" err="1" smtClean="0"/>
              <a:t>harbour</a:t>
            </a:r>
            <a:r>
              <a:rPr lang="en-US" sz="8000" i="1" dirty="0" smtClean="0"/>
              <a:t> as the world can produce. We want a mud boat also to deepen the channel for large ships drawing more than seventeen feet water. If we consider these</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Content Placeholder 2"/>
          <p:cNvSpPr>
            <a:spLocks noGrp="1"/>
          </p:cNvSpPr>
          <p:nvPr>
            <p:ph idx="1"/>
          </p:nvPr>
        </p:nvSpPr>
        <p:spPr>
          <a:xfrm>
            <a:off x="457200" y="274638"/>
            <a:ext cx="8229600" cy="6338598"/>
          </a:xfrm>
          <a:solidFill>
            <a:schemeClr val="bg2"/>
          </a:solidFill>
          <a:effectLst>
            <a:glow rad="101600">
              <a:schemeClr val="bg2">
                <a:alpha val="75000"/>
              </a:schemeClr>
            </a:glow>
          </a:effectLst>
        </p:spPr>
        <p:txBody>
          <a:bodyPr>
            <a:normAutofit/>
          </a:bodyPr>
          <a:lstStyle/>
          <a:p>
            <a:pPr>
              <a:buNone/>
            </a:pPr>
            <a:r>
              <a:rPr lang="en-AU" sz="2000" dirty="0"/>
              <a:t>	</a:t>
            </a:r>
            <a:r>
              <a:rPr lang="en-AU" sz="2000" i="1" dirty="0"/>
              <a:t>channels to have remained with three </a:t>
            </a:r>
            <a:r>
              <a:rPr lang="en-AU" sz="2000" i="1" dirty="0">
                <a:hlinkClick r:id="rId2" action="ppaction://hlinksldjump"/>
              </a:rPr>
              <a:t>fathoms</a:t>
            </a:r>
            <a:r>
              <a:rPr lang="en-AU" sz="2000" i="1" dirty="0"/>
              <a:t> at high water for ages with the natural </a:t>
            </a:r>
            <a:r>
              <a:rPr lang="en-AU" sz="2000" i="1" dirty="0" err="1"/>
              <a:t>drainings</a:t>
            </a:r>
            <a:r>
              <a:rPr lang="en-AU" sz="2000" i="1" dirty="0"/>
              <a:t> from the land, a little human industry may render these parts as deep as the rest, particularly as they extend but a short distance. There is another and a stronger reason than all for this </a:t>
            </a:r>
            <a:r>
              <a:rPr lang="en-AU" sz="2000" i="1" dirty="0" smtClean="0"/>
              <a:t>idea-I have </a:t>
            </a:r>
            <a:r>
              <a:rPr lang="en-AU" sz="2000" i="1" dirty="0"/>
              <a:t>observed the </a:t>
            </a:r>
            <a:r>
              <a:rPr lang="en-AU" sz="2000" i="1" dirty="0">
                <a:hlinkClick r:id="rId2" action="ppaction://hlinksldjump"/>
              </a:rPr>
              <a:t>ebb tide</a:t>
            </a:r>
            <a:r>
              <a:rPr lang="en-AU" sz="2000" i="1" dirty="0"/>
              <a:t> runs much stronger than the flood, a proof that the harbour is supplied from more than the flowing of the sea. Yesterday in the gale, with twenty </a:t>
            </a:r>
            <a:r>
              <a:rPr lang="en-AU" sz="2000" i="1" dirty="0">
                <a:hlinkClick r:id="rId2" action="ppaction://hlinksldjump"/>
              </a:rPr>
              <a:t>fathoms</a:t>
            </a:r>
            <a:r>
              <a:rPr lang="en-AU" sz="2000" i="1" dirty="0"/>
              <a:t> of cable, the ship rode to the tide the whole time with the wind right up.</a:t>
            </a:r>
          </a:p>
          <a:p>
            <a:pPr>
              <a:buNone/>
            </a:pPr>
            <a:endParaRPr lang="en-AU" sz="2000" dirty="0"/>
          </a:p>
          <a:p>
            <a:pPr>
              <a:buNone/>
            </a:pPr>
            <a:endParaRPr lang="en-US" sz="2000" dirty="0"/>
          </a:p>
        </p:txBody>
      </p:sp>
    </p:spTree>
    <p:extLst>
      <p:ext uri="{BB962C8B-B14F-4D97-AF65-F5344CB8AC3E}">
        <p14:creationId xmlns:p14="http://schemas.microsoft.com/office/powerpoint/2010/main" val="1724790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TotalTime>
  <Words>411</Words>
  <Application>Microsoft Office PowerPoint</Application>
  <PresentationFormat>On-screen Show (4:3)</PresentationFormat>
  <Paragraphs>81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Bound for South Australia 1836  Commodious Harbour Week 40 </vt:lpstr>
      <vt:lpstr>Overview</vt:lpstr>
      <vt:lpstr>Contents</vt:lpstr>
      <vt:lpstr>Introduction</vt:lpstr>
      <vt:lpstr> Journals from settlers in South Australia: Sunday 20 November 1836 </vt:lpstr>
      <vt:lpstr> Journals from settlers in South Australia: Tuesday 22 November 1836 </vt:lpstr>
      <vt:lpstr>PowerPoint Presentation</vt:lpstr>
      <vt:lpstr> Wednesday 23 November 1836 </vt:lpstr>
      <vt:lpstr>PowerPoint Presentation</vt:lpstr>
      <vt:lpstr> Thursday 24 November 1836 </vt:lpstr>
      <vt:lpstr>PowerPoint Presentation</vt:lpstr>
      <vt:lpstr>PowerPoint Presentation</vt:lpstr>
      <vt:lpstr> Saturday 26 November 1836 </vt:lpstr>
      <vt:lpstr>Inquiry Questions</vt:lpstr>
      <vt:lpstr>Images</vt:lpstr>
      <vt:lpstr>Glossary of Terms</vt:lpstr>
    </vt:vector>
  </TitlesOfParts>
  <Company>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  Week 40 Commodious Harbour</dc:title>
  <dc:creator>Abigail Hutchison</dc:creator>
  <cp:lastModifiedBy>Jonathan Hull</cp:lastModifiedBy>
  <cp:revision>17</cp:revision>
  <dcterms:created xsi:type="dcterms:W3CDTF">2011-12-30T21:47:19Z</dcterms:created>
  <dcterms:modified xsi:type="dcterms:W3CDTF">2012-02-01T05:24:47Z</dcterms:modified>
</cp:coreProperties>
</file>