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62" r:id="rId5"/>
    <p:sldId id="261" r:id="rId6"/>
    <p:sldId id="260" r:id="rId7"/>
    <p:sldId id="259" r:id="rId8"/>
    <p:sldId id="258" r:id="rId9"/>
    <p:sldId id="263" r:id="rId10"/>
    <p:sldId id="269" r:id="rId11"/>
    <p:sldId id="279" r:id="rId12"/>
    <p:sldId id="278" r:id="rId13"/>
    <p:sldId id="277" r:id="rId14"/>
    <p:sldId id="276" r:id="rId15"/>
    <p:sldId id="275" r:id="rId16"/>
    <p:sldId id="274" r:id="rId17"/>
    <p:sldId id="281" r:id="rId18"/>
    <p:sldId id="273" r:id="rId19"/>
    <p:sldId id="272" r:id="rId20"/>
    <p:sldId id="282" r:id="rId21"/>
    <p:sldId id="271" r:id="rId22"/>
    <p:sldId id="270" r:id="rId23"/>
    <p:sldId id="267" r:id="rId24"/>
    <p:sldId id="266" r:id="rId25"/>
    <p:sldId id="265"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082C9F2D-1385-B548-9278-42662642320F}"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82C9F2D-1385-B548-9278-42662642320F}"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82C9F2D-1385-B548-9278-42662642320F}"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82C9F2D-1385-B548-9278-42662642320F}"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82C9F2D-1385-B548-9278-42662642320F}"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82C9F2D-1385-B548-9278-42662642320F}"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82C9F2D-1385-B548-9278-42662642320F}"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82C9F2D-1385-B548-9278-42662642320F}"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2C9F2D-1385-B548-9278-42662642320F}"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82C9F2D-1385-B548-9278-42662642320F}"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82C9F2D-1385-B548-9278-42662642320F}"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7EAE-D7B8-B047-BDD8-1E1FBDED06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C9F2D-1385-B548-9278-42662642320F}"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47EAE-D7B8-B047-BDD8-1E1FBDED06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882"/>
            <a:ext cx="7772400" cy="1806976"/>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sz="3600" dirty="0" smtClean="0">
                <a:latin typeface="Lucida Calligraphy"/>
                <a:cs typeface="Lucida Calligraphy"/>
              </a:rPr>
              <a:t/>
            </a:r>
            <a:br>
              <a:rPr lang="en-US" sz="3600" dirty="0" smtClean="0">
                <a:latin typeface="Lucida Calligraphy"/>
                <a:cs typeface="Lucida Calligraphy"/>
              </a:rPr>
            </a:br>
            <a:r>
              <a:rPr lang="en-US" sz="3200" dirty="0" smtClean="0">
                <a:latin typeface="Lucida Calligraphy"/>
                <a:cs typeface="Lucida Calligraphy"/>
              </a:rPr>
              <a:t>Literacy on Board</a:t>
            </a:r>
            <a:br>
              <a:rPr lang="en-US" sz="3200" dirty="0" smtClean="0">
                <a:latin typeface="Lucida Calligraphy"/>
                <a:cs typeface="Lucida Calligraphy"/>
              </a:rPr>
            </a:br>
            <a:r>
              <a:rPr lang="en-US" sz="3200" dirty="0" smtClean="0">
                <a:latin typeface="Lucida Calligraphy"/>
                <a:cs typeface="Lucida Calligraphy"/>
              </a:rPr>
              <a:t>Week 41</a:t>
            </a:r>
            <a:endParaRPr lang="en-US" sz="3200" dirty="0">
              <a:latin typeface="Lucida Calligraphy"/>
              <a:cs typeface="Lucida Calligraphy"/>
            </a:endParaRPr>
          </a:p>
        </p:txBody>
      </p:sp>
      <p:pic>
        <p:nvPicPr>
          <p:cNvPr id="4" name="Picture 3"/>
          <p:cNvPicPr>
            <a:picLocks noChangeAspect="1"/>
          </p:cNvPicPr>
          <p:nvPr/>
        </p:nvPicPr>
        <p:blipFill>
          <a:blip r:embed="rId3"/>
          <a:stretch>
            <a:fillRect/>
          </a:stretch>
        </p:blipFill>
        <p:spPr>
          <a:xfrm>
            <a:off x="3286406" y="2265268"/>
            <a:ext cx="2671024" cy="3790721"/>
          </a:xfrm>
          <a:prstGeom prst="rect">
            <a:avLst/>
          </a:prstGeom>
        </p:spPr>
      </p:pic>
      <p:sp>
        <p:nvSpPr>
          <p:cNvPr id="5" name="Rectangle 4"/>
          <p:cNvSpPr/>
          <p:nvPr/>
        </p:nvSpPr>
        <p:spPr>
          <a:xfrm>
            <a:off x="2686207" y="6245854"/>
            <a:ext cx="3771585" cy="369332"/>
          </a:xfrm>
          <a:prstGeom prst="rect">
            <a:avLst/>
          </a:prstGeom>
        </p:spPr>
        <p:txBody>
          <a:bodyPr wrap="none">
            <a:spAutoFit/>
          </a:bodyPr>
          <a:lstStyle/>
          <a:p>
            <a:r>
              <a:rPr lang="en-US" dirty="0" smtClean="0">
                <a:solidFill>
                  <a:srgbClr val="EEECE1"/>
                </a:solidFill>
              </a:rPr>
              <a:t>Education, Victorian genre print, 1850</a:t>
            </a:r>
            <a:endParaRPr lang="en-US" dirty="0">
              <a:solidFill>
                <a:srgbClr val="EEECE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Wednesday 30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fontScale="92500"/>
          </a:bodyPr>
          <a:lstStyle/>
          <a:p>
            <a:pPr>
              <a:buNone/>
            </a:pPr>
            <a:r>
              <a:rPr lang="en-US" sz="2200" dirty="0" smtClean="0"/>
              <a:t>Mary Thomas, who arrived in South Australia on board the </a:t>
            </a:r>
            <a:r>
              <a:rPr lang="en-US" sz="2200" i="1" dirty="0" err="1" smtClean="0"/>
              <a:t>Africaine</a:t>
            </a:r>
            <a:r>
              <a:rPr lang="en-US" sz="2200" dirty="0" smtClean="0"/>
              <a:t> wrote: </a:t>
            </a:r>
          </a:p>
          <a:p>
            <a:pPr>
              <a:buNone/>
            </a:pPr>
            <a:endParaRPr lang="en-US" sz="2200" dirty="0" smtClean="0"/>
          </a:p>
          <a:p>
            <a:pPr>
              <a:buNone/>
            </a:pPr>
            <a:r>
              <a:rPr lang="en-US" sz="2200" dirty="0"/>
              <a:t>	</a:t>
            </a:r>
            <a:r>
              <a:rPr lang="en-US" sz="2200" i="1" dirty="0" smtClean="0"/>
              <a:t>This evening the fires again began in different directions on the farther side of the lagoon, but the wind suddenly shifting, which is frequently the case, they advanced on us so rapidly on all sides that I could not retire to rest till they were extinguished, which was not till 3 o’clock in the morning. One fire ran along on the opposite side of the lagoon, destroying everything in its way with the utmost fury. I walked down to the lagoon alone (for everyone else had retired to bed), and saw the fire ascend a tree, which made me apprehensive lest it might be communicated to the trees on our side, as they nearly met. If such had been the case the consequences might have been dreadful, as the fire in all probability would have advanced to our tents in a few minutes. Thank God, it burnt to the water’s edge and then went out.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1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fontScale="92500"/>
          </a:bodyPr>
          <a:lstStyle/>
          <a:p>
            <a:pPr>
              <a:buNone/>
            </a:pPr>
            <a:r>
              <a:rPr lang="en-US" sz="2200" dirty="0" smtClean="0"/>
              <a:t>Mary Thomas, who arrived in South Australia on board the </a:t>
            </a:r>
            <a:r>
              <a:rPr lang="en-US" sz="2200" i="1" dirty="0" err="1" smtClean="0"/>
              <a:t>Africaine</a:t>
            </a:r>
            <a:r>
              <a:rPr lang="en-US" sz="2200" dirty="0" smtClean="0"/>
              <a:t> wrote: </a:t>
            </a:r>
          </a:p>
          <a:p>
            <a:pPr>
              <a:buNone/>
            </a:pPr>
            <a:endParaRPr lang="en-US" sz="2200" dirty="0" smtClean="0"/>
          </a:p>
          <a:p>
            <a:pPr>
              <a:buNone/>
            </a:pPr>
            <a:r>
              <a:rPr lang="en-US" sz="2200" dirty="0"/>
              <a:t>	</a:t>
            </a:r>
            <a:r>
              <a:rPr lang="en-US" sz="2200" i="1" dirty="0" smtClean="0"/>
              <a:t>This day we saw two of the natives, a man and a boy, for the first time in this part – the mainland… I showed them several things which greatly astonished them, particularly a telescope, which they took to be a gun. They thought it would make a noise, but when I drew it out and with some difficulty induced them to look through it, for they seemed to be afraid of it, they exclaimed, “</a:t>
            </a:r>
            <a:r>
              <a:rPr lang="en-US" sz="2200" i="1" dirty="0" err="1" smtClean="0"/>
              <a:t>Mawny</a:t>
            </a:r>
            <a:r>
              <a:rPr lang="en-US" sz="2200" i="1" dirty="0" smtClean="0"/>
              <a:t>! </a:t>
            </a:r>
            <a:r>
              <a:rPr lang="en-US" sz="2200" i="1" dirty="0" err="1" smtClean="0"/>
              <a:t>Mawny</a:t>
            </a:r>
            <a:r>
              <a:rPr lang="en-US" sz="2200" i="1" dirty="0" smtClean="0"/>
              <a:t>!” which is their word for anything wonderful. But a </a:t>
            </a:r>
            <a:r>
              <a:rPr lang="en-US" sz="2200" i="1" dirty="0" smtClean="0">
                <a:hlinkClick r:id="rId3" action="ppaction://hlinksldjump"/>
              </a:rPr>
              <a:t>lucifer match</a:t>
            </a:r>
            <a:r>
              <a:rPr lang="en-US" sz="2200" i="1" dirty="0" smtClean="0"/>
              <a:t> surprised them still more, for they could not imagine how fire could be so instantaneously produced, while they were at considerable trouble to obtain it by rubbing two sticks together. When they move from one place to another they carry lighted sticks with them, and with dry leaves and by blowing with their breath they generally succeed in soon having a good fire.</a:t>
            </a:r>
            <a:endParaRPr lang="en-US" dirty="0"/>
          </a:p>
          <a:p>
            <a:pPr>
              <a:buNone/>
            </a:pPr>
            <a:r>
              <a:rPr lang="en-US" sz="2200" i="1" dirty="0"/>
              <a:t>	</a:t>
            </a:r>
            <a:r>
              <a:rPr lang="en-AU" sz="2200" i="1" dirty="0"/>
              <a:t>Of course, these natives did not understand English any more than we did </a:t>
            </a:r>
            <a:endParaRPr lang="en-US" sz="2200"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8070"/>
            <a:ext cx="8229600" cy="6298230"/>
          </a:xfrm>
          <a:solidFill>
            <a:schemeClr val="bg2"/>
          </a:solidFill>
          <a:effectLst>
            <a:glow rad="101600">
              <a:schemeClr val="bg2">
                <a:alpha val="75000"/>
              </a:schemeClr>
            </a:glow>
          </a:effectLst>
        </p:spPr>
        <p:txBody>
          <a:bodyPr>
            <a:normAutofit/>
          </a:bodyPr>
          <a:lstStyle/>
          <a:p>
            <a:pPr>
              <a:buNone/>
            </a:pPr>
            <a:r>
              <a:rPr lang="en-US" sz="2000" dirty="0"/>
              <a:t>	</a:t>
            </a:r>
            <a:r>
              <a:rPr lang="en-US" sz="2000" i="1" dirty="0" smtClean="0"/>
              <a:t>their dialect, but they pronounced our language by repeating whatever was said to them with an accuracy that was surprising and with a far superior accent to that of many Europeans not English, though they may have studied it for years. Afterwards we found that we were comparatively no strangers to them, though they were to us, for they had seen and observed our landing, but kept aloof. Subsequently they paid us several visits, but never annoyed us. On more than one occasion they proved very serviceable by helping to extinguish the fires, which sometimes came so near to us as to be extremely dangerous, beating them out with boughs from the trees or treading them out with their naked feet.</a:t>
            </a:r>
          </a:p>
          <a:p>
            <a:pPr>
              <a:buNone/>
            </a:pPr>
            <a:r>
              <a:rPr lang="en-US" sz="2000" i="1" dirty="0"/>
              <a:t>	</a:t>
            </a:r>
            <a:r>
              <a:rPr lang="en-US" sz="2000" i="1" dirty="0" smtClean="0"/>
              <a:t>Likewise, on one occasion I could not get my fire to burn, for not having been accustomed to cook out of doors I did not understand exactly how to place the wood. Two or three of them, who were standing near, laughed at my deficiency in such useful knowledge, and, taking it to pieces, reconstructed it after their own fashion. The fire then burned brightly, verifying a saying I had often heard when a girl, that “None are so ignorant but you may learn something of them.”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4000" b="1" dirty="0" smtClean="0">
                <a:latin typeface="Lucida Calligraphy"/>
                <a:cs typeface="Lucida Calligraphy"/>
              </a:rPr>
              <a:t/>
            </a:r>
            <a:br>
              <a:rPr lang="en-US" sz="4000" b="1" dirty="0" smtClean="0">
                <a:latin typeface="Lucida Calligraphy"/>
                <a:cs typeface="Lucida Calligraphy"/>
              </a:rPr>
            </a:br>
            <a:r>
              <a:rPr lang="en-US" sz="4000" b="1" dirty="0" smtClean="0">
                <a:latin typeface="Lucida Calligraphy"/>
                <a:cs typeface="Lucida Calligraphy"/>
              </a:rPr>
              <a:t>Friday 2 December 1836</a:t>
            </a:r>
            <a:r>
              <a:rPr lang="en-US" b="1" dirty="0" smtClean="0">
                <a:latin typeface="Lucida Calligraphy"/>
                <a:cs typeface="Lucida Calligraphy"/>
              </a:rPr>
              <a:t/>
            </a:r>
            <a:br>
              <a:rPr lang="en-US" b="1" dirty="0" smtClean="0">
                <a:latin typeface="Lucida Calligraphy"/>
                <a:cs typeface="Lucida Calligraphy"/>
              </a:rPr>
            </a:br>
            <a:endParaRPr lang="en-US"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2 December-Calm; at eight fresh breezes and fine; got under way and proceeded for Port Lincoln, at five p.m.; at eight p.m. ditto and cold; at eleven passed </a:t>
            </a:r>
            <a:r>
              <a:rPr lang="en-US" sz="2000" i="1" dirty="0" err="1" smtClean="0"/>
              <a:t>Althorpe</a:t>
            </a:r>
            <a:r>
              <a:rPr lang="en-US" sz="2000" i="1" dirty="0" smtClean="0"/>
              <a:t> Islands; at midnight </a:t>
            </a:r>
            <a:r>
              <a:rPr lang="en-US" sz="2000" i="1" dirty="0" smtClean="0">
                <a:hlinkClick r:id="rId3" action="ppaction://hlinksldjump"/>
              </a:rPr>
              <a:t>hove to</a:t>
            </a:r>
            <a:r>
              <a:rPr lang="en-US" sz="2000" i="1" dirty="0" smtClean="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Friday 2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err="1" smtClean="0"/>
              <a:t>Dr</a:t>
            </a:r>
            <a:r>
              <a:rPr lang="en-US" sz="2000" dirty="0" smtClean="0"/>
              <a:t> John Woodforde, who arrived in South Australia on board the </a:t>
            </a:r>
            <a:r>
              <a:rPr lang="en-US" sz="2000" i="1" dirty="0" smtClean="0"/>
              <a:t>Rapid</a:t>
            </a:r>
            <a:r>
              <a:rPr lang="en-US" sz="2000" dirty="0" smtClean="0"/>
              <a:t> wrote: </a:t>
            </a:r>
          </a:p>
          <a:p>
            <a:pPr>
              <a:buNone/>
            </a:pPr>
            <a:endParaRPr lang="en-US" sz="2000" dirty="0" smtClean="0"/>
          </a:p>
          <a:p>
            <a:pPr>
              <a:buNone/>
            </a:pPr>
            <a:r>
              <a:rPr lang="en-US" sz="2000" dirty="0"/>
              <a:t>	</a:t>
            </a:r>
            <a:r>
              <a:rPr lang="en-US" sz="2000" i="1" dirty="0" smtClean="0"/>
              <a:t>…Today I am again at work at my hut which progresses slowly, having lost the services of the native men who have taken it into their heads to leave us for a while, leaving their women behind. I enlisted three of the latter on Wednesday and found them very useful in carrying reeds for my thatch. The first dish of green </a:t>
            </a:r>
            <a:r>
              <a:rPr lang="en-US" sz="2000" i="1" dirty="0" err="1" smtClean="0"/>
              <a:t>pease</a:t>
            </a:r>
            <a:r>
              <a:rPr lang="en-US" sz="2000" i="1" dirty="0" smtClean="0"/>
              <a:t> was gathered yesterday from our garden. They relished exceedingly with a brace of wild fowl (red-bills) I killed the evening before. The temperature has been very moderate since my last notes on the thermometer.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3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3 December-At four a.m. made sail; at eight passed Wedge Island, with moderate breezes and fine weather, but a very great swell from the southward; at noon nearly calm, off Thistle Island; at three p.m. light baffling airs, and a very unpleasant swell; at five a breeze again from the eastward, which gave us hopes of getting in before dark, as the entrance to Port Lincoln was now quite apparent, and we were drawing the land </a:t>
            </a:r>
            <a:r>
              <a:rPr lang="en-US" sz="2000" i="1" dirty="0" smtClean="0">
                <a:hlinkClick r:id="rId3" action="ppaction://hlinksldjump"/>
              </a:rPr>
              <a:t>aft</a:t>
            </a:r>
            <a:r>
              <a:rPr lang="en-US" sz="2000" i="1" dirty="0" smtClean="0"/>
              <a:t> very fast, the bearings were Point </a:t>
            </a:r>
            <a:r>
              <a:rPr lang="en-US" sz="2000" i="1" dirty="0" err="1" smtClean="0"/>
              <a:t>Donington</a:t>
            </a:r>
            <a:r>
              <a:rPr lang="en-US" sz="2000" i="1" dirty="0" smtClean="0"/>
              <a:t> N .W., and the dangerous reef N.E. by E.; at six we were again baffled, and soon after the breeze died away; at seven we found we were going </a:t>
            </a:r>
            <a:r>
              <a:rPr lang="en-US" sz="2000" i="1" dirty="0" smtClean="0">
                <a:hlinkClick r:id="rId3" action="ppaction://hlinksldjump"/>
              </a:rPr>
              <a:t>astern</a:t>
            </a:r>
            <a:r>
              <a:rPr lang="en-US" sz="2000" i="1" dirty="0" smtClean="0"/>
              <a:t> ; at eight the flood began to make, and we made a little progress; very light and variable winds all night.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3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9218"/>
          </a:xfrm>
          <a:solidFill>
            <a:schemeClr val="bg2"/>
          </a:solidFill>
          <a:effectLst>
            <a:glow rad="101600">
              <a:schemeClr val="bg2">
                <a:alpha val="75000"/>
              </a:schemeClr>
            </a:glow>
          </a:effectLst>
        </p:spPr>
        <p:txBody>
          <a:bodyPr>
            <a:normAutofit fontScale="25000" lnSpcReduction="20000"/>
          </a:bodyPr>
          <a:lstStyle/>
          <a:p>
            <a:pPr>
              <a:buNone/>
            </a:pPr>
            <a:r>
              <a:rPr lang="en-US" sz="8000" dirty="0" smtClean="0"/>
              <a:t>John Brown, who arrived in South Australia on board the </a:t>
            </a:r>
            <a:r>
              <a:rPr lang="en-US" sz="8000" i="1" dirty="0" smtClean="0"/>
              <a:t>John Pirie</a:t>
            </a:r>
            <a:r>
              <a:rPr lang="en-US" sz="8000" dirty="0" smtClean="0"/>
              <a:t> wrote: </a:t>
            </a:r>
          </a:p>
          <a:p>
            <a:pPr>
              <a:buNone/>
            </a:pPr>
            <a:endParaRPr lang="en-US" dirty="0" smtClean="0"/>
          </a:p>
          <a:p>
            <a:pPr>
              <a:lnSpc>
                <a:spcPct val="120000"/>
              </a:lnSpc>
              <a:buNone/>
            </a:pPr>
            <a:r>
              <a:rPr lang="en-US" sz="8000" dirty="0"/>
              <a:t>	</a:t>
            </a:r>
            <a:r>
              <a:rPr lang="en-US" sz="8000" i="1" dirty="0" smtClean="0"/>
              <a:t>The Men were </a:t>
            </a:r>
            <a:r>
              <a:rPr lang="en-US" sz="8000" i="1" dirty="0" err="1" smtClean="0"/>
              <a:t>employ’d</a:t>
            </a:r>
            <a:r>
              <a:rPr lang="en-US" sz="8000" i="1" dirty="0" smtClean="0"/>
              <a:t> the beginning of</a:t>
            </a:r>
            <a:br>
              <a:rPr lang="en-US" sz="8000" i="1" dirty="0" smtClean="0"/>
            </a:br>
            <a:r>
              <a:rPr lang="en-US" sz="8000" i="1" dirty="0" smtClean="0"/>
              <a:t>this Week, in </a:t>
            </a:r>
            <a:r>
              <a:rPr lang="en-US" sz="8000" i="1" dirty="0" err="1" smtClean="0"/>
              <a:t>diging</a:t>
            </a:r>
            <a:r>
              <a:rPr lang="en-US" sz="8000" i="1" dirty="0" smtClean="0"/>
              <a:t> 3 Wells of 6 or 7 Feet each in depth</a:t>
            </a:r>
            <a:br>
              <a:rPr lang="en-US" sz="8000" i="1" dirty="0" smtClean="0"/>
            </a:br>
            <a:r>
              <a:rPr lang="en-US" sz="8000" i="1" dirty="0" smtClean="0"/>
              <a:t>but got nothing except salt Water in all of them —</a:t>
            </a:r>
            <a:br>
              <a:rPr lang="en-US" sz="8000" i="1" dirty="0" smtClean="0"/>
            </a:br>
            <a:r>
              <a:rPr lang="en-US" sz="8000" i="1" dirty="0" smtClean="0"/>
              <a:t>On Wednesday I rec</a:t>
            </a:r>
            <a:r>
              <a:rPr lang="en-US" sz="8000" i="1" baseline="30000" dirty="0" smtClean="0"/>
              <a:t>d</a:t>
            </a:r>
            <a:r>
              <a:rPr lang="en-US" sz="8000" i="1" dirty="0" smtClean="0"/>
              <a:t> orders from </a:t>
            </a:r>
            <a:r>
              <a:rPr lang="en-US" sz="8000" i="1" dirty="0" err="1" smtClean="0"/>
              <a:t>S</a:t>
            </a:r>
            <a:r>
              <a:rPr lang="en-US" sz="8000" i="1" baseline="30000" dirty="0" err="1" smtClean="0"/>
              <a:t>ml</a:t>
            </a:r>
            <a:r>
              <a:rPr lang="en-US" sz="8000" i="1" baseline="30000" dirty="0" smtClean="0"/>
              <a:t> </a:t>
            </a:r>
            <a:r>
              <a:rPr lang="en-US" sz="8000" i="1" dirty="0" smtClean="0"/>
              <a:t>Stephens </a:t>
            </a:r>
            <a:r>
              <a:rPr lang="en-US" sz="8000" i="1" dirty="0" err="1" smtClean="0"/>
              <a:t>Esq</a:t>
            </a:r>
            <a:r>
              <a:rPr lang="en-US" sz="8000" i="1" baseline="30000" dirty="0" err="1" smtClean="0"/>
              <a:t>r</a:t>
            </a:r>
            <a:r>
              <a:rPr lang="en-US" sz="8000" i="1" dirty="0" smtClean="0"/>
              <a:t/>
            </a:r>
            <a:br>
              <a:rPr lang="en-US" sz="8000" i="1" dirty="0" smtClean="0"/>
            </a:br>
            <a:r>
              <a:rPr lang="en-US" sz="8000" i="1" dirty="0" smtClean="0"/>
              <a:t>C.M. to get the Stock together in </a:t>
            </a:r>
            <a:r>
              <a:rPr lang="en-US" sz="8000" i="1" dirty="0" err="1" smtClean="0"/>
              <a:t>readyness</a:t>
            </a:r>
            <a:r>
              <a:rPr lang="en-US" sz="8000" i="1" dirty="0" smtClean="0"/>
              <a:t> for departing</a:t>
            </a:r>
            <a:br>
              <a:rPr lang="en-US" sz="8000" i="1" dirty="0" smtClean="0"/>
            </a:br>
            <a:r>
              <a:rPr lang="en-US" sz="8000" i="1" dirty="0" smtClean="0"/>
              <a:t>to the Main Land, by the Brig Emma, Cap</a:t>
            </a:r>
            <a:r>
              <a:rPr lang="en-US" sz="8000" i="1" baseline="30000" dirty="0" smtClean="0"/>
              <a:t>t</a:t>
            </a:r>
            <a:r>
              <a:rPr lang="en-US" sz="8000" i="1" dirty="0" smtClean="0"/>
              <a:t> Nelson,</a:t>
            </a:r>
            <a:br>
              <a:rPr lang="en-US" sz="8000" i="1" dirty="0" smtClean="0"/>
            </a:br>
            <a:r>
              <a:rPr lang="en-US" sz="8000" i="1" dirty="0" smtClean="0"/>
              <a:t>who would take them on board the following Day or Friday</a:t>
            </a:r>
            <a:br>
              <a:rPr lang="en-US" sz="8000" i="1" dirty="0" smtClean="0"/>
            </a:br>
            <a:r>
              <a:rPr lang="en-US" sz="8000" i="1" dirty="0" smtClean="0"/>
              <a:t>at latest. We therefore on Thursday drove all the Ewes</a:t>
            </a:r>
            <a:br>
              <a:rPr lang="en-US" sz="8000" i="1" dirty="0" smtClean="0"/>
            </a:br>
            <a:r>
              <a:rPr lang="en-US" sz="8000" i="1" dirty="0" smtClean="0"/>
              <a:t>and a Ram lamb of the S</a:t>
            </a:r>
            <a:r>
              <a:rPr lang="en-US" sz="8000" i="1" baseline="30000" dirty="0" smtClean="0"/>
              <a:t>o</a:t>
            </a:r>
            <a:r>
              <a:rPr lang="en-US" sz="8000" i="1" dirty="0" smtClean="0"/>
              <a:t> Down breed, but which was exceed-</a:t>
            </a:r>
            <a:br>
              <a:rPr lang="en-US" sz="8000" i="1" dirty="0" smtClean="0"/>
            </a:br>
            <a:r>
              <a:rPr lang="en-US" sz="8000" i="1" dirty="0" smtClean="0"/>
              <a:t>-</a:t>
            </a:r>
            <a:r>
              <a:rPr lang="en-US" sz="8000" i="1" dirty="0" err="1" smtClean="0"/>
              <a:t>ingly</a:t>
            </a:r>
            <a:r>
              <a:rPr lang="en-US" sz="8000" i="1" dirty="0" smtClean="0"/>
              <a:t> ill, and died within an Hour after being brought Home</a:t>
            </a:r>
            <a:br>
              <a:rPr lang="en-US" sz="8000" i="1" dirty="0" smtClean="0"/>
            </a:br>
            <a:r>
              <a:rPr lang="en-US" sz="8000" i="1" dirty="0" smtClean="0"/>
              <a:t>the cause of his Death in my opinion, is from being for a length of time</a:t>
            </a:r>
            <a:br>
              <a:rPr lang="en-US" sz="8000" i="1" dirty="0" smtClean="0"/>
            </a:br>
            <a:r>
              <a:rPr lang="en-US" sz="8000" i="1" dirty="0" smtClean="0"/>
              <a:t>obliged to live upon very unwholesome Food, and </a:t>
            </a:r>
            <a:r>
              <a:rPr lang="en-US" sz="8000" i="1" dirty="0" err="1" smtClean="0"/>
              <a:t>brack</a:t>
            </a:r>
            <a:r>
              <a:rPr lang="en-US" sz="8000" i="1" baseline="30000" dirty="0" err="1" smtClean="0"/>
              <a:t>h</a:t>
            </a:r>
            <a:r>
              <a:rPr lang="en-US" sz="8000" i="1" dirty="0" smtClean="0"/>
              <a:t> Water, as </a:t>
            </a:r>
            <a:r>
              <a:rPr lang="en-US" sz="8000" i="1" dirty="0" err="1" smtClean="0"/>
              <a:t>seve</a:t>
            </a:r>
            <a:r>
              <a:rPr lang="en-US" sz="8000" i="1" dirty="0" smtClean="0"/>
              <a:t>-</a:t>
            </a:r>
            <a:br>
              <a:rPr lang="en-US" sz="8000" i="1" dirty="0" smtClean="0"/>
            </a:br>
            <a:r>
              <a:rPr lang="en-AU" sz="8000" i="1" dirty="0"/>
              <a:t>-</a:t>
            </a:r>
            <a:r>
              <a:rPr lang="en-AU" sz="8000" i="1" dirty="0" err="1"/>
              <a:t>ral</a:t>
            </a:r>
            <a:r>
              <a:rPr lang="en-AU" sz="8000" i="1" dirty="0"/>
              <a:t> of the full grown Sheep have likewise been very unwell during</a:t>
            </a:r>
            <a:br>
              <a:rPr lang="en-AU" sz="8000" i="1" dirty="0"/>
            </a:br>
            <a:r>
              <a:rPr lang="en-AU" sz="8000" i="1" dirty="0"/>
              <a:t>the last Week, and all of them are greatly falling off in condition</a:t>
            </a:r>
            <a:br>
              <a:rPr lang="en-AU" sz="8000" i="1" dirty="0"/>
            </a:br>
            <a:r>
              <a:rPr lang="en-AU" sz="8000" i="1" dirty="0"/>
              <a:t>for the Grass is so dry and burnt by the Sun that they will</a:t>
            </a:r>
            <a:r>
              <a:rPr lang="en-AU" sz="8000" dirty="0"/>
              <a:t/>
            </a:r>
            <a:br>
              <a:rPr lang="en-AU" sz="8000" dirty="0"/>
            </a:br>
            <a:r>
              <a:rPr lang="en-AU" dirty="0"/>
              <a:t/>
            </a:r>
            <a:br>
              <a:rPr lang="en-AU" dirty="0"/>
            </a:b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4258"/>
            <a:ext cx="8229600" cy="6272042"/>
          </a:xfrm>
          <a:solidFill>
            <a:schemeClr val="bg2"/>
          </a:solidFill>
          <a:effectLst>
            <a:glow rad="101600">
              <a:schemeClr val="bg2">
                <a:alpha val="75000"/>
              </a:schemeClr>
            </a:glow>
          </a:effectLst>
        </p:spPr>
        <p:txBody>
          <a:bodyPr>
            <a:normAutofit/>
          </a:bodyPr>
          <a:lstStyle/>
          <a:p>
            <a:pPr>
              <a:buNone/>
            </a:pPr>
            <a:r>
              <a:rPr lang="en-US" sz="2000" dirty="0" smtClean="0"/>
              <a:t>	</a:t>
            </a:r>
            <a:r>
              <a:rPr lang="en-AU" sz="2000" i="1" dirty="0" smtClean="0"/>
              <a:t>not </a:t>
            </a:r>
            <a:r>
              <a:rPr lang="en-AU" sz="2000" i="1" dirty="0"/>
              <a:t>eat it, but prefer the green Leaves &amp; Twigs of the same</a:t>
            </a:r>
            <a:r>
              <a:rPr lang="en-US" sz="2000" i="1" dirty="0" smtClean="0"/>
              <a:t>kinds of Trees &amp; Shrubs, which are growing in the Woods about this</a:t>
            </a:r>
            <a:br>
              <a:rPr lang="en-US" sz="2000" i="1" dirty="0" smtClean="0"/>
            </a:br>
            <a:r>
              <a:rPr lang="en-US" sz="2000" i="1" dirty="0" smtClean="0"/>
              <a:t>place, and have no doubt that many of them are of a poison-</a:t>
            </a:r>
            <a:br>
              <a:rPr lang="en-US" sz="2000" i="1" dirty="0" smtClean="0"/>
            </a:br>
            <a:r>
              <a:rPr lang="en-US" sz="2000" i="1" dirty="0" smtClean="0"/>
              <a:t>-</a:t>
            </a:r>
            <a:r>
              <a:rPr lang="en-US" sz="2000" i="1" dirty="0" err="1" smtClean="0"/>
              <a:t>ous</a:t>
            </a:r>
            <a:r>
              <a:rPr lang="en-US" sz="2000" i="1" dirty="0" smtClean="0"/>
              <a:t> Nature. …</a:t>
            </a:r>
            <a:br>
              <a:rPr lang="en-US" sz="2000" i="1" dirty="0" smtClean="0"/>
            </a:br>
            <a:r>
              <a:rPr lang="en-US" sz="2000" i="1" dirty="0" smtClean="0"/>
              <a:t>We have all the Pigs, except a little Boar which has been </a:t>
            </a:r>
            <a:r>
              <a:rPr lang="en-US" sz="2000" i="1" dirty="0" err="1" smtClean="0"/>
              <a:t>mis</a:t>
            </a:r>
            <a:r>
              <a:rPr lang="en-US" sz="2000" i="1" dirty="0" smtClean="0"/>
              <a:t>-</a:t>
            </a:r>
            <a:br>
              <a:rPr lang="en-US" sz="2000" i="1" dirty="0" smtClean="0"/>
            </a:br>
            <a:r>
              <a:rPr lang="en-US" sz="2000" i="1" dirty="0" smtClean="0"/>
              <a:t>-sing for the last Fortnight, and a large black Sow that stops</a:t>
            </a:r>
            <a:br>
              <a:rPr lang="en-US" sz="2000" i="1" dirty="0" smtClean="0"/>
            </a:br>
            <a:r>
              <a:rPr lang="en-US" sz="2000" i="1" dirty="0" smtClean="0"/>
              <a:t>almost continually at North Cape  _________</a:t>
            </a:r>
            <a:br>
              <a:rPr lang="en-US" sz="2000" i="1" dirty="0" smtClean="0"/>
            </a:br>
            <a:r>
              <a:rPr lang="en-US" sz="2000" i="1" dirty="0" smtClean="0"/>
              <a:t>There has been very little Fodder at this Station for a</a:t>
            </a:r>
            <a:br>
              <a:rPr lang="en-US" sz="2000" i="1" dirty="0" smtClean="0"/>
            </a:br>
            <a:r>
              <a:rPr lang="en-US" sz="2000" i="1" dirty="0" smtClean="0"/>
              <a:t>Week past, and we are now without any whatever, so that</a:t>
            </a:r>
            <a:br>
              <a:rPr lang="en-US" sz="2000" i="1" dirty="0" smtClean="0"/>
            </a:br>
            <a:r>
              <a:rPr lang="en-US" sz="2000" i="1" dirty="0" smtClean="0"/>
              <a:t>the poor Sheep have nothing to subsist upon while confined</a:t>
            </a:r>
            <a:br>
              <a:rPr lang="en-US" sz="2000" i="1" dirty="0" smtClean="0"/>
            </a:br>
            <a:r>
              <a:rPr lang="en-US" sz="2000" i="1" dirty="0" smtClean="0"/>
              <a:t>(waiting for the Boats coming from </a:t>
            </a:r>
            <a:r>
              <a:rPr lang="en-US" sz="2000" i="1" dirty="0" err="1" smtClean="0"/>
              <a:t>Kingscote</a:t>
            </a:r>
            <a:r>
              <a:rPr lang="en-US" sz="2000" i="1" dirty="0" smtClean="0"/>
              <a:t>, to take them</a:t>
            </a:r>
            <a:br>
              <a:rPr lang="en-US" sz="2000" i="1" dirty="0" smtClean="0"/>
            </a:br>
            <a:r>
              <a:rPr lang="en-US" sz="2000" i="1" dirty="0" smtClean="0"/>
              <a:t>away) except the poor dried Grass that can be collected</a:t>
            </a:r>
            <a:br>
              <a:rPr lang="en-US" sz="2000" i="1" dirty="0" smtClean="0"/>
            </a:br>
            <a:r>
              <a:rPr lang="en-US" sz="2000" i="1" dirty="0" smtClean="0"/>
              <a:t>about the place, which is miserable fare indeed.-</a:t>
            </a:r>
            <a:r>
              <a:rPr lang="en-US" dirty="0" smtClean="0"/>
              <a:t/>
            </a:r>
            <a:br>
              <a:rPr lang="en-US" dirty="0" smtClean="0"/>
            </a:b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
            </a:r>
            <a:br>
              <a:rPr lang="en-US" sz="2400" b="1" dirty="0" smtClean="0">
                <a:latin typeface="Lucida Calligraphy"/>
                <a:cs typeface="Lucida Calligraphy"/>
              </a:rPr>
            </a:br>
            <a:r>
              <a:rPr lang="en-US" sz="2400" b="1" dirty="0" smtClean="0">
                <a:latin typeface="Lucida Calligraphy"/>
                <a:cs typeface="Lucida Calligraphy"/>
              </a:rPr>
              <a:t>Journals from passengers at sea:</a:t>
            </a:r>
            <a:br>
              <a:rPr lang="en-US" sz="2400" b="1" dirty="0" smtClean="0">
                <a:latin typeface="Lucida Calligraphy"/>
                <a:cs typeface="Lucida Calligraphy"/>
              </a:rPr>
            </a:br>
            <a:r>
              <a:rPr lang="en-US" sz="2400" b="1" dirty="0" smtClean="0">
                <a:latin typeface="Lucida Calligraphy"/>
                <a:cs typeface="Lucida Calligraphy"/>
              </a:rPr>
              <a:t>Sunday 27 November 1836</a:t>
            </a:r>
            <a:br>
              <a:rPr lang="en-US" sz="2400" b="1" dirty="0" smtClean="0">
                <a:latin typeface="Lucida Calligraphy"/>
                <a:cs typeface="Lucida Calligraphy"/>
              </a:rPr>
            </a:br>
            <a:endParaRPr lang="en-US" sz="24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George Stevenson, on board the </a:t>
            </a:r>
            <a:r>
              <a:rPr lang="en-US" sz="2000" i="1" dirty="0" smtClean="0"/>
              <a:t>Buffalo</a:t>
            </a:r>
            <a:r>
              <a:rPr lang="en-US" sz="2000" dirty="0" smtClean="0"/>
              <a:t> wrote: </a:t>
            </a:r>
          </a:p>
          <a:p>
            <a:pPr>
              <a:buNone/>
            </a:pPr>
            <a:endParaRPr lang="en-US" sz="2000" dirty="0" smtClean="0"/>
          </a:p>
          <a:p>
            <a:pPr>
              <a:buNone/>
            </a:pPr>
            <a:r>
              <a:rPr lang="en-US" sz="2000" dirty="0"/>
              <a:t>	</a:t>
            </a:r>
            <a:r>
              <a:rPr lang="en-US" sz="2000" i="1" dirty="0" smtClean="0"/>
              <a:t>The Captain out of dignified spite to </a:t>
            </a:r>
            <a:r>
              <a:rPr lang="en-US" sz="2000" i="1" dirty="0" err="1" smtClean="0"/>
              <a:t>M</a:t>
            </a:r>
            <a:r>
              <a:rPr lang="en-US" sz="2000" i="1" baseline="30000" dirty="0" err="1" smtClean="0"/>
              <a:t>r</a:t>
            </a:r>
            <a:r>
              <a:rPr lang="en-US" sz="2000" i="1" dirty="0" smtClean="0"/>
              <a:t> Howard because</a:t>
            </a:r>
            <a:br>
              <a:rPr lang="en-US" sz="2000" i="1" dirty="0" smtClean="0"/>
            </a:br>
            <a:r>
              <a:rPr lang="en-US" sz="2000" i="1" dirty="0" smtClean="0"/>
              <a:t>he demonstrated to the satisfaction of every body on board that we had passed</a:t>
            </a:r>
            <a:br>
              <a:rPr lang="en-US" sz="2000" i="1" dirty="0" smtClean="0"/>
            </a:br>
            <a:r>
              <a:rPr lang="en-US" sz="2000" i="1" dirty="0" smtClean="0"/>
              <a:t>the “Slot van </a:t>
            </a:r>
            <a:r>
              <a:rPr lang="en-US" sz="2000" i="1" dirty="0" err="1" smtClean="0"/>
              <a:t>Capelle</a:t>
            </a:r>
            <a:r>
              <a:rPr lang="en-US" sz="2000" i="1" dirty="0" smtClean="0"/>
              <a:t>” before we </a:t>
            </a:r>
            <a:r>
              <a:rPr lang="en-US" sz="2000" i="1" dirty="0" smtClean="0">
                <a:hlinkClick r:id="rId3" action="ppaction://hlinksldjump"/>
              </a:rPr>
              <a:t>tacked</a:t>
            </a:r>
            <a:r>
              <a:rPr lang="en-US" sz="2000" i="1" dirty="0" smtClean="0"/>
              <a:t> to avoid it, and with whose</a:t>
            </a:r>
            <a:br>
              <a:rPr lang="en-US" sz="2000" i="1" dirty="0" smtClean="0"/>
            </a:br>
            <a:r>
              <a:rPr lang="en-US" sz="2000" i="1" dirty="0" smtClean="0"/>
              <a:t>prerogatives therefore he is as determined to interfere as </a:t>
            </a:r>
            <a:r>
              <a:rPr lang="en-US" sz="2000" i="1" dirty="0" err="1" smtClean="0"/>
              <a:t>M</a:t>
            </a:r>
            <a:r>
              <a:rPr lang="en-US" sz="2000" i="1" baseline="30000" dirty="0" err="1" smtClean="0"/>
              <a:t>r</a:t>
            </a:r>
            <a:r>
              <a:rPr lang="en-US" sz="2000" i="1" dirty="0" smtClean="0"/>
              <a:t> Howard is to</a:t>
            </a:r>
            <a:br>
              <a:rPr lang="en-US" sz="2000" i="1" dirty="0" smtClean="0"/>
            </a:br>
            <a:r>
              <a:rPr lang="en-US" sz="2000" i="1" dirty="0" smtClean="0"/>
              <a:t>resist him, again deprived the Sailors of the benefit of Clergy &amp; we had</a:t>
            </a:r>
            <a:br>
              <a:rPr lang="en-US" sz="2000" i="1" dirty="0" smtClean="0"/>
            </a:br>
            <a:r>
              <a:rPr lang="en-US" sz="2000" i="1" dirty="0" smtClean="0"/>
              <a:t>Service in the ward-room. </a:t>
            </a:r>
            <a:r>
              <a:rPr lang="en-US" sz="2000" i="1" dirty="0" err="1" smtClean="0"/>
              <a:t>M</a:t>
            </a:r>
            <a:r>
              <a:rPr lang="en-US" sz="2000" i="1" baseline="30000" dirty="0" err="1" smtClean="0"/>
              <a:t>r</a:t>
            </a:r>
            <a:r>
              <a:rPr lang="en-US" sz="2000" i="1" dirty="0" smtClean="0"/>
              <a:t> H’s preaching is not improving certainly,</a:t>
            </a:r>
            <a:br>
              <a:rPr lang="en-US" sz="2000" i="1" dirty="0" smtClean="0"/>
            </a:br>
            <a:r>
              <a:rPr lang="en-US" sz="2000" i="1" dirty="0" smtClean="0"/>
              <a:t>… The Sunday School is now</a:t>
            </a:r>
            <a:br>
              <a:rPr lang="en-US" sz="2000" i="1" dirty="0" smtClean="0"/>
            </a:br>
            <a:r>
              <a:rPr lang="en-US" sz="2000" i="1" dirty="0" smtClean="0"/>
              <a:t>totally neglected abandoned, &amp; the poor children are left to shift for themselves.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Monday 28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59218"/>
          </a:xfrm>
          <a:solidFill>
            <a:schemeClr val="bg2"/>
          </a:solidFill>
          <a:effectLst>
            <a:glow rad="101600">
              <a:schemeClr val="bg2">
                <a:alpha val="75000"/>
              </a:schemeClr>
            </a:glow>
          </a:effectLst>
        </p:spPr>
        <p:txBody>
          <a:bodyPr>
            <a:normAutofit fontScale="25000" lnSpcReduction="20000"/>
          </a:bodyPr>
          <a:lstStyle/>
          <a:p>
            <a:pPr>
              <a:lnSpc>
                <a:spcPct val="120000"/>
              </a:lnSpc>
              <a:buNone/>
            </a:pPr>
            <a:r>
              <a:rPr lang="en-US" sz="8000" dirty="0" smtClean="0"/>
              <a:t>George Stevenson, on board the </a:t>
            </a:r>
            <a:r>
              <a:rPr lang="en-US" sz="8000" i="1" dirty="0" smtClean="0"/>
              <a:t>Buffalo</a:t>
            </a:r>
            <a:r>
              <a:rPr lang="en-US" sz="8000" dirty="0" smtClean="0"/>
              <a:t> wrote: </a:t>
            </a:r>
          </a:p>
          <a:p>
            <a:pPr>
              <a:lnSpc>
                <a:spcPct val="120000"/>
              </a:lnSpc>
              <a:buNone/>
            </a:pPr>
            <a:endParaRPr lang="en-US" sz="8000" dirty="0" smtClean="0"/>
          </a:p>
          <a:p>
            <a:pPr>
              <a:lnSpc>
                <a:spcPct val="120000"/>
              </a:lnSpc>
              <a:buNone/>
            </a:pPr>
            <a:r>
              <a:rPr lang="en-US" sz="8000" dirty="0"/>
              <a:t>	</a:t>
            </a:r>
            <a:r>
              <a:rPr lang="en-US" sz="8000" i="1" dirty="0" smtClean="0"/>
              <a:t>Drew up this morning the first sketch of a law for</a:t>
            </a:r>
            <a:br>
              <a:rPr lang="en-US" sz="8000" i="1" dirty="0" smtClean="0"/>
            </a:br>
            <a:r>
              <a:rPr lang="en-US" sz="8000" i="1" dirty="0" smtClean="0"/>
              <a:t>preventing unnecessary litigation &amp; for the amicable settlement of all</a:t>
            </a:r>
            <a:br>
              <a:rPr lang="en-US" sz="8000" i="1" dirty="0" smtClean="0"/>
            </a:br>
            <a:r>
              <a:rPr lang="en-US" sz="8000" i="1" dirty="0" smtClean="0"/>
              <a:t>disputes by arbitration. I mentioned the subject to the Governor in London,</a:t>
            </a:r>
            <a:br>
              <a:rPr lang="en-US" sz="8000" i="1" dirty="0" smtClean="0"/>
            </a:br>
            <a:r>
              <a:rPr lang="en-US" sz="8000" i="1" dirty="0" smtClean="0"/>
              <a:t>&amp; stated my opinion if we could find means to support a court of</a:t>
            </a:r>
            <a:br>
              <a:rPr lang="en-US" sz="8000" i="1" dirty="0" smtClean="0"/>
            </a:br>
            <a:r>
              <a:rPr lang="en-US" sz="8000" i="1" dirty="0" smtClean="0"/>
              <a:t>arbitration that it would be well to adopt it in Australia. He had never</a:t>
            </a:r>
            <a:br>
              <a:rPr lang="en-US" sz="8000" i="1" dirty="0" smtClean="0"/>
            </a:br>
            <a:r>
              <a:rPr lang="en-US" sz="8000" i="1" dirty="0" smtClean="0"/>
              <a:t>heard of the Danish practice; but said he liked the suggestion very much</a:t>
            </a:r>
            <a:br>
              <a:rPr lang="en-US" sz="8000" i="1" dirty="0" smtClean="0"/>
            </a:br>
            <a:r>
              <a:rPr lang="en-US" sz="8000" i="1" dirty="0" smtClean="0"/>
              <a:t>– so much indeed it appears to have taken his fancy that on my reading</a:t>
            </a:r>
            <a:br>
              <a:rPr lang="en-US" sz="8000" i="1" dirty="0" smtClean="0"/>
            </a:br>
            <a:r>
              <a:rPr lang="en-US" sz="8000" i="1" dirty="0" smtClean="0"/>
              <a:t>the act to him this forenoon, I had the pleasure of being told that he</a:t>
            </a:r>
            <a:br>
              <a:rPr lang="en-US" sz="8000" i="1" dirty="0" smtClean="0"/>
            </a:br>
            <a:r>
              <a:rPr lang="en-US" sz="8000" i="1" dirty="0" smtClean="0"/>
              <a:t>had determined to introduce the Danish law into the province</a:t>
            </a:r>
            <a:br>
              <a:rPr lang="en-US" sz="8000" i="1" dirty="0" smtClean="0"/>
            </a:br>
            <a:r>
              <a:rPr lang="en-US" sz="8000" i="1" dirty="0" smtClean="0"/>
              <a:t>long before he knew me!! He said also that he had consulted Lord</a:t>
            </a:r>
            <a:br>
              <a:rPr lang="en-US" sz="8000" i="1" dirty="0" smtClean="0"/>
            </a:br>
            <a:r>
              <a:rPr lang="en-US" sz="8000" i="1" dirty="0" err="1" smtClean="0"/>
              <a:t>Glenelg</a:t>
            </a:r>
            <a:r>
              <a:rPr lang="en-US" sz="8000" i="1" dirty="0" smtClean="0"/>
              <a:t> &amp; </a:t>
            </a:r>
            <a:r>
              <a:rPr lang="en-US" sz="8000" i="1" dirty="0" err="1" smtClean="0"/>
              <a:t>M</a:t>
            </a:r>
            <a:r>
              <a:rPr lang="en-US" sz="8000" i="1" baseline="30000" dirty="0" err="1" smtClean="0"/>
              <a:t>r</a:t>
            </a:r>
            <a:r>
              <a:rPr lang="en-US" sz="8000" i="1" dirty="0" smtClean="0"/>
              <a:t> Stephen on the subject – both of whom approved of his</a:t>
            </a:r>
            <a:br>
              <a:rPr lang="en-US" sz="8000" i="1" dirty="0" smtClean="0"/>
            </a:br>
            <a:r>
              <a:rPr lang="en-US" sz="8000" i="1" dirty="0" smtClean="0"/>
              <a:t>intention – the latter especially was “in </a:t>
            </a:r>
            <a:r>
              <a:rPr lang="en-US" sz="8000" i="1" dirty="0" err="1" smtClean="0"/>
              <a:t>extasy</a:t>
            </a:r>
            <a:r>
              <a:rPr lang="en-US" sz="8000" i="1" dirty="0" smtClean="0"/>
              <a:t>” at his being “no lawyer”,</a:t>
            </a:r>
            <a:br>
              <a:rPr lang="en-US" sz="8000" i="1" dirty="0" smtClean="0"/>
            </a:br>
            <a:r>
              <a:rPr lang="en-US" sz="8000" i="1" dirty="0" smtClean="0"/>
              <a:t>&amp; therefore more fitted to make laws without any regard to form                </a:t>
            </a:r>
            <a:r>
              <a:rPr lang="en-AU" sz="8000" i="1" dirty="0" smtClean="0"/>
              <a:t>or </a:t>
            </a:r>
            <a:r>
              <a:rPr lang="en-AU" sz="8000" i="1" dirty="0"/>
              <a:t>legality. Mr Stephen, I suspect, must have amused himself with</a:t>
            </a:r>
            <a:br>
              <a:rPr lang="en-AU" sz="8000" i="1" dirty="0"/>
            </a:br>
            <a:r>
              <a:rPr lang="en-US" sz="8000" i="1" dirty="0" smtClean="0"/>
              <a:t/>
            </a:r>
            <a:br>
              <a:rPr lang="en-US" sz="8000" i="1" dirty="0" smtClean="0"/>
            </a:b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2204491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311661"/>
          </a:xfrm>
          <a:solidFill>
            <a:schemeClr val="bg2"/>
          </a:solidFill>
          <a:effectLst>
            <a:glow rad="101600">
              <a:schemeClr val="bg2">
                <a:alpha val="75000"/>
              </a:schemeClr>
            </a:glow>
          </a:effectLst>
        </p:spPr>
        <p:txBody>
          <a:bodyPr>
            <a:normAutofit/>
          </a:bodyPr>
          <a:lstStyle/>
          <a:p>
            <a:pPr marL="400050" lvl="1" indent="0">
              <a:buNone/>
            </a:pPr>
            <a:r>
              <a:rPr lang="en-AU" sz="2000" i="1" dirty="0" smtClean="0"/>
              <a:t>slyly </a:t>
            </a:r>
            <a:r>
              <a:rPr lang="en-AU" sz="2000" i="1" dirty="0"/>
              <a:t>quizzing the Governor, but I am quite certain that if either</a:t>
            </a:r>
            <a:br>
              <a:rPr lang="en-AU" sz="2000" i="1" dirty="0"/>
            </a:br>
            <a:r>
              <a:rPr lang="en-AU" sz="2000" i="1" dirty="0"/>
              <a:t>Lord Glenelg or he had ever seriously listened to him for half an</a:t>
            </a:r>
            <a:br>
              <a:rPr lang="en-AU" sz="2000" i="1" dirty="0"/>
            </a:br>
            <a:r>
              <a:rPr lang="en-AU" sz="2000" i="1" dirty="0"/>
              <a:t>hour they would have pronounced him wholly unfit for the great</a:t>
            </a:r>
            <a:br>
              <a:rPr lang="en-AU" sz="2000" i="1" dirty="0"/>
            </a:br>
            <a:r>
              <a:rPr lang="en-AU" sz="2000" i="1" dirty="0"/>
              <a:t>trust confided to his hands, The facts I record here however prove the</a:t>
            </a:r>
            <a:br>
              <a:rPr lang="en-AU" sz="2000" i="1" dirty="0"/>
            </a:br>
            <a:r>
              <a:rPr lang="en-AU" sz="2000" i="1" dirty="0"/>
              <a:t>quality &amp; the moral honesty of the man.</a:t>
            </a:r>
          </a:p>
          <a:p>
            <a:pPr marL="0" indent="0">
              <a:lnSpc>
                <a:spcPct val="120000"/>
              </a:lnSpc>
              <a:buNone/>
            </a:pPr>
            <a:r>
              <a:rPr lang="en-US" sz="2000" dirty="0" smtClean="0"/>
              <a:t>	</a:t>
            </a:r>
            <a:endParaRPr lang="en-US" sz="2000" dirty="0"/>
          </a:p>
        </p:txBody>
      </p:sp>
    </p:spTree>
    <p:extLst>
      <p:ext uri="{BB962C8B-B14F-4D97-AF65-F5344CB8AC3E}">
        <p14:creationId xmlns:p14="http://schemas.microsoft.com/office/powerpoint/2010/main" val="43962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Thursday 1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fontScale="62500" lnSpcReduction="20000"/>
          </a:bodyPr>
          <a:lstStyle/>
          <a:p>
            <a:pPr>
              <a:buNone/>
            </a:pPr>
            <a:r>
              <a:rPr lang="en-US" dirty="0" smtClean="0"/>
              <a:t>George Stevenson, on board the </a:t>
            </a:r>
            <a:r>
              <a:rPr lang="en-US" i="1" dirty="0" smtClean="0"/>
              <a:t>Buffalo</a:t>
            </a:r>
            <a:r>
              <a:rPr lang="en-US" dirty="0" smtClean="0"/>
              <a:t> wrote: </a:t>
            </a:r>
          </a:p>
          <a:p>
            <a:pPr>
              <a:buNone/>
            </a:pPr>
            <a:endParaRPr lang="en-US" dirty="0" smtClean="0"/>
          </a:p>
          <a:p>
            <a:pPr>
              <a:lnSpc>
                <a:spcPct val="120000"/>
              </a:lnSpc>
              <a:buNone/>
            </a:pPr>
            <a:r>
              <a:rPr lang="en-US" dirty="0" smtClean="0"/>
              <a:t>	</a:t>
            </a:r>
            <a:r>
              <a:rPr lang="en-US" i="1" dirty="0" smtClean="0"/>
              <a:t>To-day we are by reckoning 1460 miles from Cape Chatham;</a:t>
            </a:r>
            <a:br>
              <a:rPr lang="en-US" i="1" dirty="0" smtClean="0"/>
            </a:br>
            <a:r>
              <a:rPr lang="en-US" i="1" dirty="0" smtClean="0"/>
              <a:t>but we have not had a glimpse of the sun since the 27</a:t>
            </a:r>
            <a:r>
              <a:rPr lang="en-US" i="1" baseline="30000" dirty="0" smtClean="0"/>
              <a:t>th</a:t>
            </a:r>
            <a:r>
              <a:rPr lang="en-US" i="1" dirty="0" smtClean="0"/>
              <a:t>. Poor </a:t>
            </a:r>
            <a:r>
              <a:rPr lang="en-US" i="1" dirty="0" err="1" smtClean="0"/>
              <a:t>M</a:t>
            </a:r>
            <a:r>
              <a:rPr lang="en-US" i="1" baseline="30000" dirty="0" err="1" smtClean="0"/>
              <a:t>r</a:t>
            </a:r>
            <a:r>
              <a:rPr lang="en-US" i="1" dirty="0" smtClean="0"/>
              <a:t> Fisher</a:t>
            </a:r>
            <a:br>
              <a:rPr lang="en-US" i="1" dirty="0" smtClean="0"/>
            </a:br>
            <a:r>
              <a:rPr lang="en-US" i="1" dirty="0" smtClean="0"/>
              <a:t>had another epileptic fit, the second public one since he came on board.</a:t>
            </a:r>
            <a:br>
              <a:rPr lang="en-US" i="1" dirty="0" smtClean="0"/>
            </a:br>
            <a:r>
              <a:rPr lang="en-US" i="1" dirty="0" smtClean="0"/>
              <a:t>He cut himself very severely over the right eye brow by his fall, &amp; in</a:t>
            </a:r>
            <a:br>
              <a:rPr lang="en-US" i="1" dirty="0" smtClean="0"/>
            </a:br>
            <a:r>
              <a:rPr lang="en-US" i="1" dirty="0" smtClean="0"/>
              <a:t>fact his escape appears to have been a very narrow one. This is a most</a:t>
            </a:r>
            <a:br>
              <a:rPr lang="en-US" i="1" dirty="0" smtClean="0"/>
            </a:br>
            <a:r>
              <a:rPr lang="en-US" i="1" dirty="0" smtClean="0"/>
              <a:t>melancholy affection, &amp; from the state of constant excitement in which he</a:t>
            </a:r>
            <a:br>
              <a:rPr lang="en-US" i="1" dirty="0" smtClean="0"/>
            </a:br>
            <a:r>
              <a:rPr lang="en-US" i="1" dirty="0" smtClean="0"/>
              <a:t>is kept by the brutality of the </a:t>
            </a:r>
            <a:r>
              <a:rPr lang="en-US" i="1" dirty="0" err="1" smtClean="0"/>
              <a:t>Governors’s</a:t>
            </a:r>
            <a:r>
              <a:rPr lang="en-US" i="1" dirty="0" smtClean="0"/>
              <a:t> conduct &amp; proceedings it may</a:t>
            </a:r>
            <a:br>
              <a:rPr lang="en-US" i="1" dirty="0" smtClean="0"/>
            </a:br>
            <a:r>
              <a:rPr lang="en-US" i="1" dirty="0" smtClean="0"/>
              <a:t>turn out serious. I hope sincerely he will be able to weather the voyage.</a:t>
            </a:r>
            <a:br>
              <a:rPr lang="en-US" i="1" dirty="0" smtClean="0"/>
            </a:br>
            <a:r>
              <a:rPr lang="en-US" i="1" dirty="0" smtClean="0"/>
              <a:t>He passed the evening in our cabin &amp; was a good deal more cheerful</a:t>
            </a:r>
            <a:br>
              <a:rPr lang="en-US" i="1" dirty="0" smtClean="0"/>
            </a:br>
            <a:r>
              <a:rPr lang="en-US" i="1" dirty="0" smtClean="0"/>
              <a:t>than we expected. His view &amp; expressed opinions of the Capt. are altogether</a:t>
            </a:r>
            <a:br>
              <a:rPr lang="en-US" i="1" dirty="0" smtClean="0"/>
            </a:br>
            <a:r>
              <a:rPr lang="en-US" i="1" dirty="0" smtClean="0"/>
              <a:t>in unison with &amp; quite as strong as our own.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Saturday 3 December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Young Bingham Hutchinson, on board the </a:t>
            </a:r>
            <a:r>
              <a:rPr lang="en-US" sz="2000" i="1" dirty="0" smtClean="0"/>
              <a:t>Buffalo</a:t>
            </a:r>
            <a:r>
              <a:rPr lang="en-US" sz="2000" dirty="0" smtClean="0"/>
              <a:t> wrote: </a:t>
            </a:r>
          </a:p>
          <a:p>
            <a:pPr>
              <a:buNone/>
            </a:pPr>
            <a:endParaRPr lang="en-US" sz="2000" dirty="0" smtClean="0"/>
          </a:p>
          <a:p>
            <a:pPr>
              <a:buNone/>
            </a:pPr>
            <a:r>
              <a:rPr lang="en-US" sz="2000" dirty="0"/>
              <a:t>	</a:t>
            </a:r>
            <a:r>
              <a:rPr lang="en-US" sz="2000" i="1" dirty="0" smtClean="0"/>
              <a:t>Saturday, </a:t>
            </a:r>
            <a:r>
              <a:rPr lang="en-US" sz="2000" i="1" dirty="0" err="1" smtClean="0"/>
              <a:t>Dec</a:t>
            </a:r>
            <a:r>
              <a:rPr lang="en-US" sz="2000" i="1" baseline="30000" dirty="0" err="1" smtClean="0"/>
              <a:t>r</a:t>
            </a:r>
            <a:r>
              <a:rPr lang="en-US" sz="2000" i="1" dirty="0" smtClean="0"/>
              <a:t> 3. Fresh breezes &amp; cloudy. Head E.S.E. Wind W.N.W.</a:t>
            </a:r>
            <a:br>
              <a:rPr lang="en-US" sz="2000" i="1" dirty="0" smtClean="0"/>
            </a:br>
            <a:r>
              <a:rPr lang="en-US" sz="2000" i="1" dirty="0" smtClean="0"/>
              <a:t>Set </a:t>
            </a:r>
            <a:r>
              <a:rPr lang="en-US" sz="2000" i="1" dirty="0" smtClean="0">
                <a:hlinkClick r:id="rId3" action="ppaction://hlinksldjump"/>
              </a:rPr>
              <a:t>stud</a:t>
            </a:r>
            <a:r>
              <a:rPr lang="en-US" sz="2000" i="1" baseline="30000" dirty="0" smtClean="0">
                <a:hlinkClick r:id="rId3" action="ppaction://hlinksldjump"/>
              </a:rPr>
              <a:t>g</a:t>
            </a:r>
            <a:r>
              <a:rPr lang="en-US" sz="2000" i="1" dirty="0" smtClean="0">
                <a:hlinkClick r:id="rId3" action="ppaction://hlinksldjump"/>
              </a:rPr>
              <a:t> sails</a:t>
            </a:r>
            <a:r>
              <a:rPr lang="en-US" sz="2000" i="1" dirty="0" smtClean="0"/>
              <a:t> sails. Noon. Miles run, 149 + 13731 =</a:t>
            </a:r>
            <a:br>
              <a:rPr lang="en-US" sz="2000" i="1" dirty="0" smtClean="0"/>
            </a:br>
            <a:r>
              <a:rPr lang="en-US" sz="2000" i="1" dirty="0" smtClean="0"/>
              <a:t>13880. </a:t>
            </a:r>
            <a:r>
              <a:rPr lang="en-US" sz="2000" i="1" dirty="0" smtClean="0">
                <a:hlinkClick r:id="rId4" action="ppaction://hlinksldjump"/>
              </a:rPr>
              <a:t>Lat</a:t>
            </a:r>
            <a:r>
              <a:rPr lang="en-US" sz="2000" i="1" baseline="30000" dirty="0" smtClean="0">
                <a:hlinkClick r:id="rId4" action="ppaction://hlinksldjump"/>
              </a:rPr>
              <a:t>e</a:t>
            </a:r>
            <a:r>
              <a:rPr lang="en-US" sz="2000" i="1" dirty="0" smtClean="0"/>
              <a:t> 39E16′ S</a:t>
            </a:r>
            <a:r>
              <a:rPr lang="en-US" sz="2000" i="1" baseline="30000" dirty="0" smtClean="0"/>
              <a:t>o</a:t>
            </a:r>
            <a:r>
              <a:rPr lang="en-US" sz="2000" i="1" dirty="0" smtClean="0"/>
              <a:t>. </a:t>
            </a:r>
            <a:r>
              <a:rPr lang="en-US" sz="2000" i="1" u="sng" dirty="0" err="1" smtClean="0">
                <a:hlinkClick r:id="rId4" action="ppaction://hlinksldjump"/>
              </a:rPr>
              <a:t>Long</a:t>
            </a:r>
            <a:r>
              <a:rPr lang="en-US" sz="2000" i="1" u="sng" baseline="30000" dirty="0" err="1" smtClean="0">
                <a:hlinkClick r:id="rId4" action="ppaction://hlinksldjump"/>
              </a:rPr>
              <a:t>e</a:t>
            </a:r>
            <a:r>
              <a:rPr lang="en-US" sz="2000" i="1" dirty="0" smtClean="0"/>
              <a:t> 91E14′ E</a:t>
            </a:r>
            <a:r>
              <a:rPr lang="en-US" sz="2000" i="1" baseline="30000" dirty="0" smtClean="0"/>
              <a:t>t</a:t>
            </a:r>
            <a:r>
              <a:rPr lang="en-US" sz="2000" i="1" dirty="0" smtClean="0"/>
              <a:t>. Water </a:t>
            </a:r>
            <a:r>
              <a:rPr lang="en-US" sz="2000" i="1" dirty="0" err="1" smtClean="0"/>
              <a:t>rem</a:t>
            </a:r>
            <a:r>
              <a:rPr lang="en-US" sz="2000" i="1" baseline="30000" dirty="0" err="1" smtClean="0"/>
              <a:t>g</a:t>
            </a:r>
            <a:r>
              <a:rPr lang="en-US" sz="2000" i="1" dirty="0" smtClean="0"/>
              <a:t> 55 </a:t>
            </a:r>
            <a:r>
              <a:rPr lang="en-US" sz="2000" i="1" dirty="0" err="1" smtClean="0"/>
              <a:t>tuns</a:t>
            </a:r>
            <a:r>
              <a:rPr lang="en-US" sz="2000" i="1" dirty="0" smtClean="0"/>
              <a:t>.</a:t>
            </a:r>
            <a:br>
              <a:rPr lang="en-US" sz="2000" i="1" dirty="0" smtClean="0"/>
            </a:br>
            <a:r>
              <a:rPr lang="en-US" sz="2000" i="1" dirty="0" smtClean="0"/>
              <a:t>P.M. Mod</a:t>
            </a:r>
            <a:r>
              <a:rPr lang="en-US" sz="2000" i="1" baseline="30000" dirty="0" smtClean="0"/>
              <a:t>e</a:t>
            </a:r>
            <a:r>
              <a:rPr lang="en-US" sz="2000" i="1" dirty="0" smtClean="0"/>
              <a:t> &amp; fine. Head </a:t>
            </a:r>
            <a:r>
              <a:rPr lang="en-US" sz="2000" i="1" dirty="0" err="1" smtClean="0"/>
              <a:t>E.</a:t>
            </a:r>
            <a:r>
              <a:rPr lang="en-US" sz="2000" i="1" baseline="30000" dirty="0" err="1" smtClean="0"/>
              <a:t>b</a:t>
            </a:r>
            <a:r>
              <a:rPr lang="en-US" sz="2000" i="1" dirty="0" smtClean="0"/>
              <a:t> S. Wind </a:t>
            </a:r>
            <a:r>
              <a:rPr lang="en-US" sz="2000" i="1" dirty="0" err="1" smtClean="0"/>
              <a:t>West</a:t>
            </a:r>
            <a:r>
              <a:rPr lang="en-US" sz="2000" i="1" baseline="30000" dirty="0" err="1" smtClean="0"/>
              <a:t>ly</a:t>
            </a:r>
            <a:r>
              <a:rPr lang="en-US" sz="2000" i="1" dirty="0" smtClean="0"/>
              <a:t>. 12. Light winds.</a:t>
            </a:r>
          </a:p>
          <a:p>
            <a:pPr>
              <a:buNone/>
            </a:pPr>
            <a:r>
              <a:rPr lang="en-US" sz="2000" dirty="0" smtClean="0"/>
              <a:t>	</a:t>
            </a:r>
          </a:p>
          <a:p>
            <a:pPr>
              <a:buNone/>
            </a:pPr>
            <a:r>
              <a:rPr lang="en-US" dirty="0" smtClean="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fontScale="62500" lnSpcReduction="20000"/>
          </a:bodyPr>
          <a:lstStyle/>
          <a:p>
            <a:r>
              <a:rPr lang="en-US" dirty="0" smtClean="0"/>
              <a:t>In what ways did passengers and crew need to use literacy skills onboard the ships and during the early days of establishing the colony of South Australia?</a:t>
            </a:r>
          </a:p>
          <a:p>
            <a:pPr marL="514350" indent="-514350">
              <a:buNone/>
            </a:pPr>
            <a:endParaRPr lang="en-US" dirty="0" smtClean="0"/>
          </a:p>
          <a:p>
            <a:r>
              <a:rPr lang="en-US" dirty="0" smtClean="0"/>
              <a:t>How did literacy skills vary between passengers? How can we use  the primary sources to learn about the literacy skills of the authors?</a:t>
            </a:r>
          </a:p>
          <a:p>
            <a:pPr>
              <a:buNone/>
            </a:pPr>
            <a:endParaRPr lang="en-US" dirty="0" smtClean="0"/>
          </a:p>
          <a:p>
            <a:r>
              <a:rPr lang="en-US" dirty="0" smtClean="0"/>
              <a:t>Whose perspective do we learn about in this week's entries? What other perspectives are there and how might we find out about them?</a:t>
            </a:r>
          </a:p>
          <a:p>
            <a:pPr>
              <a:buNone/>
            </a:pPr>
            <a:endParaRPr lang="en-US" dirty="0" smtClean="0"/>
          </a:p>
          <a:p>
            <a:r>
              <a:rPr lang="en-US" dirty="0" smtClean="0"/>
              <a:t>How did Aboriginal people and  English settlers interact and communicate without speaking the same language?</a:t>
            </a:r>
          </a:p>
          <a:p>
            <a:pPr>
              <a:buNone/>
            </a:pPr>
            <a:endParaRPr lang="en-US" dirty="0" smtClean="0"/>
          </a:p>
          <a:p>
            <a:r>
              <a:rPr lang="en-US" dirty="0" smtClean="0"/>
              <a:t>How effective are these journal entries in helping us to imagine the experiences of the authors? Which features of the writing are effective in helping us understand what the experiences were like?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Images</a:t>
            </a:r>
            <a:endParaRPr lang="en-US" sz="3600" dirty="0">
              <a:latin typeface="Lucida Calligraphy"/>
              <a:cs typeface="Lucida Calligraphy"/>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689" y="1653309"/>
            <a:ext cx="3028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37673" y="5643418"/>
            <a:ext cx="5994400" cy="646331"/>
          </a:xfrm>
          <a:prstGeom prst="rect">
            <a:avLst/>
          </a:prstGeom>
          <a:noFill/>
        </p:spPr>
        <p:txBody>
          <a:bodyPr wrap="square" rtlCol="0">
            <a:spAutoFit/>
          </a:bodyPr>
          <a:lstStyle/>
          <a:p>
            <a:pPr algn="ctr"/>
            <a:r>
              <a:rPr lang="en-AU" dirty="0">
                <a:solidFill>
                  <a:schemeClr val="bg1"/>
                </a:solidFill>
              </a:rPr>
              <a:t>The Honourable George Fife Angus, c. 1920-1935. Courtesy of the Art Gallery of South Australia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Glossary of Terms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123873"/>
          </a:xfrm>
          <a:solidFill>
            <a:schemeClr val="bg2"/>
          </a:solidFill>
          <a:effectLst>
            <a:glow rad="101600">
              <a:schemeClr val="bg2">
                <a:alpha val="75000"/>
              </a:schemeClr>
            </a:glow>
          </a:effectLst>
        </p:spPr>
        <p:txBody>
          <a:bodyPr>
            <a:normAutofit/>
          </a:bodyPr>
          <a:lstStyle/>
          <a:p>
            <a:pPr>
              <a:buNone/>
            </a:pPr>
            <a:r>
              <a:rPr lang="en-AU" sz="1550" b="1" dirty="0"/>
              <a:t>a</a:t>
            </a:r>
            <a:r>
              <a:rPr lang="en-AU" sz="1550" b="1" dirty="0" smtClean="0"/>
              <a:t>ft</a:t>
            </a:r>
          </a:p>
          <a:p>
            <a:pPr>
              <a:buNone/>
            </a:pPr>
            <a:r>
              <a:rPr lang="en-AU" sz="1550" dirty="0" smtClean="0"/>
              <a:t>At </a:t>
            </a:r>
            <a:r>
              <a:rPr lang="en-AU" sz="1550" dirty="0"/>
              <a:t>or towards the stern or rear of a ship.</a:t>
            </a:r>
            <a:endParaRPr lang="en-US" sz="1550" dirty="0" smtClean="0"/>
          </a:p>
          <a:p>
            <a:pPr>
              <a:buNone/>
            </a:pPr>
            <a:r>
              <a:rPr lang="en-US" sz="1550" b="1" dirty="0" smtClean="0"/>
              <a:t>astern</a:t>
            </a:r>
          </a:p>
          <a:p>
            <a:r>
              <a:rPr lang="en-US" sz="1550" dirty="0" smtClean="0"/>
              <a:t>To be any distance behind a vessel. </a:t>
            </a:r>
          </a:p>
          <a:p>
            <a:pPr marL="0" indent="0">
              <a:buNone/>
            </a:pPr>
            <a:r>
              <a:rPr lang="en-US" sz="1550" b="1" dirty="0"/>
              <a:t>h</a:t>
            </a:r>
            <a:r>
              <a:rPr lang="en-US" sz="1550" b="1" dirty="0" smtClean="0"/>
              <a:t>ove to</a:t>
            </a:r>
          </a:p>
          <a:p>
            <a:r>
              <a:rPr lang="en-AU" sz="1550" dirty="0"/>
              <a:t>To ‘heave to’ is to reduce a ship’s sails and adjust them so they counteract each other and stop the ship making progress. It is a safety measure used to deal with strong winds.</a:t>
            </a:r>
            <a:endParaRPr lang="en-US" sz="1550" dirty="0"/>
          </a:p>
          <a:p>
            <a:pPr>
              <a:buNone/>
            </a:pPr>
            <a:r>
              <a:rPr lang="en-US" sz="1550" b="1" dirty="0" smtClean="0"/>
              <a:t>Lat</a:t>
            </a:r>
            <a:r>
              <a:rPr lang="en-US" sz="1550" b="1" baseline="30000" dirty="0" smtClean="0"/>
              <a:t>e</a:t>
            </a:r>
          </a:p>
          <a:p>
            <a:r>
              <a:rPr lang="en-US" sz="1550" dirty="0" smtClean="0"/>
              <a:t>Latitude is the distance of a point north or south of the equator as measured in degrees. The poles are at 90 degrees north and south. </a:t>
            </a:r>
          </a:p>
          <a:p>
            <a:pPr>
              <a:buNone/>
            </a:pPr>
            <a:r>
              <a:rPr lang="en-US" sz="1550" b="1" dirty="0" err="1" smtClean="0"/>
              <a:t>Long</a:t>
            </a:r>
            <a:r>
              <a:rPr lang="en-US" sz="1550" b="1" baseline="30000" dirty="0" err="1" smtClean="0"/>
              <a:t>e</a:t>
            </a:r>
            <a:endParaRPr lang="en-US" sz="1550" b="1" baseline="30000" dirty="0" smtClean="0"/>
          </a:p>
          <a:p>
            <a:r>
              <a:rPr lang="en-US" sz="1550" dirty="0" smtClean="0"/>
              <a:t>Longitude is the distance, measured in degrees, of the meridian on which a point lies to the meridian of Greenwich. On the other side of the earth to Greenwich is a point with a longitude of both 180 degrees east and 180 degrees west. </a:t>
            </a:r>
          </a:p>
          <a:p>
            <a:pPr>
              <a:buNone/>
            </a:pPr>
            <a:r>
              <a:rPr lang="en-US" sz="1550" b="1" dirty="0" smtClean="0"/>
              <a:t>lucifer match</a:t>
            </a:r>
          </a:p>
          <a:p>
            <a:r>
              <a:rPr lang="en-US" sz="1550" dirty="0" smtClean="0"/>
              <a:t>A Friction match – a kind of match tipped with a compound that ignites by friction. </a:t>
            </a:r>
          </a:p>
          <a:p>
            <a:pPr marL="0" indent="0">
              <a:buNone/>
            </a:pPr>
            <a:endParaRPr lang="en-AU" sz="1550" dirty="0"/>
          </a:p>
          <a:p>
            <a:endParaRPr lang="en-US" sz="1550" dirty="0" smtClean="0"/>
          </a:p>
          <a:p>
            <a:endParaRPr lang="en-US" dirty="0" smtClean="0"/>
          </a:p>
          <a:p>
            <a:pPr>
              <a:buNone/>
            </a:pPr>
            <a:endParaRPr lang="en-US" dirty="0" smtClean="0"/>
          </a:p>
          <a:p>
            <a:pPr>
              <a:buNone/>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29600" cy="6311661"/>
          </a:xfrm>
          <a:solidFill>
            <a:schemeClr val="bg2"/>
          </a:solidFill>
          <a:effectLst>
            <a:glow rad="101600">
              <a:schemeClr val="bg2">
                <a:alpha val="75000"/>
              </a:schemeClr>
            </a:glow>
          </a:effectLst>
        </p:spPr>
        <p:txBody>
          <a:bodyPr>
            <a:normAutofit/>
          </a:bodyPr>
          <a:lstStyle/>
          <a:p>
            <a:pPr>
              <a:buNone/>
            </a:pPr>
            <a:r>
              <a:rPr lang="en-AU" sz="1550" b="1" dirty="0" err="1"/>
              <a:t>studg</a:t>
            </a:r>
            <a:r>
              <a:rPr lang="en-AU" sz="1550" b="1" dirty="0"/>
              <a:t> sails</a:t>
            </a:r>
          </a:p>
          <a:p>
            <a:r>
              <a:rPr lang="en-AU" sz="1550" dirty="0"/>
              <a:t>Studding sails were set outside the square sails in fine weather and with a fair wind. Their head was fastened to a short yard hoisted to the end of the upper yard and their foot extended by a boom slid out from the lower yard. They took their name, such as main topmast studding sail, from the adjacent sail. </a:t>
            </a:r>
            <a:endParaRPr lang="en-AU" sz="1550" dirty="0" smtClean="0"/>
          </a:p>
          <a:p>
            <a:pPr>
              <a:buNone/>
            </a:pPr>
            <a:r>
              <a:rPr lang="en-AU" sz="1550" b="1" dirty="0" smtClean="0"/>
              <a:t>Tacked</a:t>
            </a:r>
            <a:endParaRPr lang="en-AU" sz="1550" b="1" dirty="0"/>
          </a:p>
          <a:p>
            <a:r>
              <a:rPr lang="en-AU" sz="1550" dirty="0"/>
              <a:t>Ships could not sail directly into the wind, but they could sail across it at an angle. So, to move forward in the direction of the wind they set a zigzag course, sailing across the wind at alternating angles. That procedure was called tacking.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lstStyle/>
          <a:p>
            <a:r>
              <a:rPr lang="en-AU" dirty="0" smtClean="0">
                <a:cs typeface="Times New Roman" pitchFamily="18" charset="0"/>
                <a:hlinkClick r:id="rId3" action="ppaction://hlinksldjump"/>
              </a:rPr>
              <a:t>Introduction</a:t>
            </a:r>
            <a:endParaRPr lang="en-AU" dirty="0" smtClean="0">
              <a:cs typeface="Times New Roman" pitchFamily="18" charset="0"/>
            </a:endParaRPr>
          </a:p>
          <a:p>
            <a:r>
              <a:rPr lang="en-AU" dirty="0" smtClean="0">
                <a:cs typeface="Times New Roman" pitchFamily="18" charset="0"/>
                <a:hlinkClick r:id="rId4" action="ppaction://hlinksldjump"/>
              </a:rPr>
              <a:t>Journal entries</a:t>
            </a:r>
            <a:endParaRPr lang="en-AU" dirty="0" smtClean="0">
              <a:cs typeface="Times New Roman" pitchFamily="18" charset="0"/>
            </a:endParaRPr>
          </a:p>
          <a:p>
            <a:r>
              <a:rPr lang="en-AU" dirty="0" smtClean="0">
                <a:cs typeface="Times New Roman" pitchFamily="18" charset="0"/>
                <a:hlinkClick r:id="rId5" action="ppaction://hlinksldjump"/>
              </a:rPr>
              <a:t>Inquiry Questions</a:t>
            </a:r>
            <a:endParaRPr lang="en-AU" dirty="0" smtClean="0">
              <a:cs typeface="Times New Roman" pitchFamily="18" charset="0"/>
            </a:endParaRPr>
          </a:p>
          <a:p>
            <a:r>
              <a:rPr lang="en-AU" dirty="0" smtClean="0">
                <a:cs typeface="Times New Roman" pitchFamily="18" charset="0"/>
                <a:hlinkClick r:id="rId6" action="ppaction://hlinksldjump"/>
              </a:rPr>
              <a:t>Relevant images </a:t>
            </a:r>
            <a:endParaRPr lang="en-AU" dirty="0" smtClean="0">
              <a:cs typeface="Times New Roman" pitchFamily="18" charset="0"/>
            </a:endParaRPr>
          </a:p>
          <a:p>
            <a:r>
              <a:rPr lang="en-AU" dirty="0" smtClean="0">
                <a:cs typeface="Times New Roman" pitchFamily="18" charset="0"/>
                <a:hlinkClick r:id="rId7" action="ppaction://hlinksldjump"/>
              </a:rPr>
              <a:t>Glossary of Terms</a:t>
            </a:r>
            <a:endParaRPr lang="en-AU" dirty="0" smtClean="0">
              <a:cs typeface="Times New Roman" pitchFamily="18" charset="0"/>
            </a:endParaRP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As we have followed the journeys of our nine ships over the past 8 months we</a:t>
            </a:r>
          </a:p>
          <a:p>
            <a:pPr>
              <a:buNone/>
            </a:pPr>
            <a:r>
              <a:rPr lang="en-US" sz="2000" dirty="0" smtClean="0"/>
              <a:t>have read many journal extracts, letters and diary entries. These primary</a:t>
            </a:r>
          </a:p>
          <a:p>
            <a:pPr>
              <a:buNone/>
            </a:pPr>
            <a:r>
              <a:rPr lang="en-US" sz="2000" dirty="0" smtClean="0"/>
              <a:t>sources have helped us to understand what life onboard may have been like</a:t>
            </a:r>
          </a:p>
          <a:p>
            <a:pPr>
              <a:buNone/>
            </a:pPr>
            <a:r>
              <a:rPr lang="en-US" sz="2000" dirty="0" smtClean="0"/>
              <a:t>from the perspectives of the authors. We can also use these texts to examine</a:t>
            </a:r>
          </a:p>
          <a:p>
            <a:pPr>
              <a:buNone/>
            </a:pPr>
            <a:r>
              <a:rPr lang="en-US" sz="2000" dirty="0" smtClean="0"/>
              <a:t>the literacy skills of the captains, crew members and passengers who used</a:t>
            </a:r>
          </a:p>
          <a:p>
            <a:pPr>
              <a:buNone/>
            </a:pPr>
            <a:r>
              <a:rPr lang="en-US" sz="2000" dirty="0" smtClean="0"/>
              <a:t>writing to record their experiences. We can also compare the way words and</a:t>
            </a:r>
          </a:p>
          <a:p>
            <a:pPr>
              <a:buNone/>
            </a:pPr>
            <a:r>
              <a:rPr lang="en-US" sz="2000" dirty="0" smtClean="0"/>
              <a:t>language has been used in these 1836 examples and compare this to the </a:t>
            </a:r>
          </a:p>
          <a:p>
            <a:pPr>
              <a:buNone/>
            </a:pPr>
            <a:r>
              <a:rPr lang="en-US" sz="2000" dirty="0" smtClean="0"/>
              <a:t>types of writing we do now. This week we will look closely at some primary</a:t>
            </a:r>
          </a:p>
          <a:p>
            <a:pPr>
              <a:buNone/>
            </a:pPr>
            <a:r>
              <a:rPr lang="en-US" sz="2000" dirty="0" smtClean="0"/>
              <a:t>sources and think about the role of literacy in the lives of those onboard the</a:t>
            </a:r>
          </a:p>
          <a:p>
            <a:pPr>
              <a:buNone/>
            </a:pPr>
            <a:r>
              <a:rPr lang="en-US" sz="2000" dirty="0" smtClean="0"/>
              <a:t>ships in our story.</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2400" b="1" dirty="0" smtClean="0">
                <a:latin typeface="Lucida Calligraphy"/>
                <a:cs typeface="Lucida Calligraphy"/>
              </a:rPr>
              <a:t>Journals from settlers in South Australia:</a:t>
            </a:r>
            <a:br>
              <a:rPr lang="en-US" sz="2400" b="1" dirty="0" smtClean="0">
                <a:latin typeface="Lucida Calligraphy"/>
                <a:cs typeface="Lucida Calligraphy"/>
              </a:rPr>
            </a:br>
            <a:r>
              <a:rPr lang="en-US" sz="2400" b="1" dirty="0" smtClean="0">
                <a:latin typeface="Lucida Calligraphy"/>
                <a:cs typeface="Lucida Calligraphy"/>
              </a:rPr>
              <a:t>Sunday 27 November 1836</a:t>
            </a:r>
            <a:br>
              <a:rPr lang="en-US" sz="2400" b="1" dirty="0" smtClean="0">
                <a:latin typeface="Lucida Calligraphy"/>
                <a:cs typeface="Lucida Calligraphy"/>
              </a:rPr>
            </a:br>
            <a:endParaRPr lang="en-US" sz="24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lstStyle/>
          <a:p>
            <a:pPr>
              <a:buNone/>
            </a:pPr>
            <a:r>
              <a:rPr lang="en-US" sz="2000" dirty="0" smtClean="0"/>
              <a:t>Robert Gouger, who arrived in South Australia on board the </a:t>
            </a:r>
            <a:r>
              <a:rPr lang="en-US" sz="2000" i="1" dirty="0" err="1" smtClean="0"/>
              <a:t>Africaine</a:t>
            </a:r>
            <a:r>
              <a:rPr lang="en-US" sz="2000" dirty="0" smtClean="0"/>
              <a:t> wrote: </a:t>
            </a:r>
          </a:p>
          <a:p>
            <a:pPr>
              <a:buNone/>
            </a:pPr>
            <a:endParaRPr lang="en-US" sz="2000" dirty="0" smtClean="0"/>
          </a:p>
          <a:p>
            <a:pPr>
              <a:buNone/>
            </a:pPr>
            <a:r>
              <a:rPr lang="en-US" sz="2000" dirty="0"/>
              <a:t>	</a:t>
            </a:r>
            <a:r>
              <a:rPr lang="en-US" sz="2000" i="1" dirty="0" err="1" smtClean="0"/>
              <a:t>Nov</a:t>
            </a:r>
            <a:r>
              <a:rPr lang="en-US" sz="2000" i="1" baseline="30000" dirty="0" err="1" smtClean="0"/>
              <a:t>r</a:t>
            </a:r>
            <a:r>
              <a:rPr lang="en-US" sz="2000" i="1" dirty="0" smtClean="0"/>
              <a:t> 27</a:t>
            </a:r>
            <a:r>
              <a:rPr lang="en-US" sz="2000" i="1" baseline="30000" dirty="0" smtClean="0"/>
              <a:t>th</a:t>
            </a:r>
            <a:r>
              <a:rPr lang="en-US" sz="2000" i="1" dirty="0" smtClean="0"/>
              <a:t> The “</a:t>
            </a:r>
            <a:r>
              <a:rPr lang="en-US" sz="2000" i="1" dirty="0" err="1" smtClean="0"/>
              <a:t>Africaine</a:t>
            </a:r>
            <a:r>
              <a:rPr lang="en-US" sz="2000" i="1" dirty="0" smtClean="0"/>
              <a:t>”, “Rapid”, &amp; “</a:t>
            </a:r>
            <a:r>
              <a:rPr lang="en-US" sz="2000" i="1" dirty="0" err="1" smtClean="0"/>
              <a:t>Cygnit</a:t>
            </a:r>
            <a:r>
              <a:rPr lang="en-US" sz="2000" i="1" dirty="0" smtClean="0"/>
              <a:t>” left us this morning; the first to Van </a:t>
            </a:r>
            <a:r>
              <a:rPr lang="en-US" sz="2000" i="1" dirty="0" err="1" smtClean="0"/>
              <a:t>Dieman’s</a:t>
            </a:r>
            <a:r>
              <a:rPr lang="en-US" sz="2000" i="1" dirty="0" smtClean="0"/>
              <a:t> Land for supplies, the “Rapid” up the Gulf, &amp; the “</a:t>
            </a:r>
            <a:r>
              <a:rPr lang="en-US" sz="2000" i="1" dirty="0" err="1" smtClean="0"/>
              <a:t>Cygnit</a:t>
            </a:r>
            <a:r>
              <a:rPr lang="en-US" sz="2000" i="1" dirty="0" smtClean="0"/>
              <a:t>” to Port Lincoln to await the arrival of the Governor.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Sunday 27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William Light, who arrived in South Australia on board the </a:t>
            </a:r>
            <a:r>
              <a:rPr lang="en-US" sz="2000" i="1" dirty="0" smtClean="0"/>
              <a:t>Rapid</a:t>
            </a:r>
            <a:r>
              <a:rPr lang="en-US" sz="2000" dirty="0" smtClean="0"/>
              <a:t> wrote: </a:t>
            </a:r>
          </a:p>
          <a:p>
            <a:pPr>
              <a:buNone/>
            </a:pPr>
            <a:endParaRPr lang="en-US" sz="2000" i="1" dirty="0" smtClean="0"/>
          </a:p>
          <a:p>
            <a:pPr>
              <a:buNone/>
            </a:pPr>
            <a:r>
              <a:rPr lang="en-US" sz="2000" i="1" dirty="0"/>
              <a:t>	</a:t>
            </a:r>
            <a:r>
              <a:rPr lang="en-US" sz="2000" i="1" dirty="0" smtClean="0"/>
              <a:t>27 November-Employed landing bread, and I took the opportunity of accompanying </a:t>
            </a:r>
            <a:r>
              <a:rPr lang="en-US" sz="2000" i="1" dirty="0" err="1" smtClean="0"/>
              <a:t>Mr</a:t>
            </a:r>
            <a:r>
              <a:rPr lang="en-US" sz="2000" i="1" dirty="0" smtClean="0"/>
              <a:t> </a:t>
            </a:r>
            <a:r>
              <a:rPr lang="en-US" sz="2000" i="1" dirty="0" err="1" smtClean="0"/>
              <a:t>Finniss</a:t>
            </a:r>
            <a:r>
              <a:rPr lang="en-US" sz="2000" i="1" dirty="0" smtClean="0"/>
              <a:t> as far as the third range of hills, to examine that part of the country he was then surveying; I was delighted to find the tops of the highest hills composed of excellent rich soil, and quite moist.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Sunday 27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err="1" smtClean="0"/>
              <a:t>Dr</a:t>
            </a:r>
            <a:r>
              <a:rPr lang="en-US" sz="2000" dirty="0" smtClean="0"/>
              <a:t> John Woodforde, who arrived in South Australia on board the </a:t>
            </a:r>
            <a:r>
              <a:rPr lang="en-US" sz="2000" i="1" dirty="0" smtClean="0"/>
              <a:t>Rapid</a:t>
            </a:r>
            <a:r>
              <a:rPr lang="en-US" sz="2000" dirty="0" smtClean="0"/>
              <a:t> wrote: </a:t>
            </a:r>
          </a:p>
          <a:p>
            <a:pPr>
              <a:buNone/>
            </a:pPr>
            <a:endParaRPr lang="en-US" sz="2000" dirty="0" smtClean="0"/>
          </a:p>
          <a:p>
            <a:pPr>
              <a:buNone/>
            </a:pPr>
            <a:r>
              <a:rPr lang="en-US" sz="2000" dirty="0"/>
              <a:t>	</a:t>
            </a:r>
            <a:r>
              <a:rPr lang="en-US" sz="2000" i="1" dirty="0" smtClean="0"/>
              <a:t>My birthday. Piping hot. Most of the “Rapid’s” on shore. I accompanied Captain Light and Mr. </a:t>
            </a:r>
            <a:r>
              <a:rPr lang="en-US" sz="2000" i="1" dirty="0" err="1" smtClean="0"/>
              <a:t>Finnis</a:t>
            </a:r>
            <a:r>
              <a:rPr lang="en-US" sz="2000" i="1" dirty="0" smtClean="0"/>
              <a:t> on a walk up to the hills after dinner and finished the evening at the hut of the Surveyors with which I was invited to take tea and cake – the latter made and sent by Mrs. </a:t>
            </a:r>
            <a:r>
              <a:rPr lang="en-US" sz="2000" i="1" dirty="0" err="1" smtClean="0"/>
              <a:t>Lisson</a:t>
            </a:r>
            <a:r>
              <a:rPr lang="en-US" sz="2000" i="1" dirty="0" smtClean="0"/>
              <a:t> [Lipson?].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Tuesday 29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4986099"/>
          </a:xfrm>
          <a:solidFill>
            <a:schemeClr val="bg2"/>
          </a:solidFill>
          <a:effectLst>
            <a:glow rad="101600">
              <a:schemeClr val="bg2">
                <a:alpha val="75000"/>
              </a:schemeClr>
            </a:glow>
          </a:effectLst>
        </p:spPr>
        <p:txBody>
          <a:bodyPr>
            <a:normAutofit/>
          </a:bodyPr>
          <a:lstStyle/>
          <a:p>
            <a:pPr>
              <a:buNone/>
            </a:pPr>
            <a:r>
              <a:rPr lang="en-US" sz="2000" dirty="0" smtClean="0"/>
              <a:t>Mary Thomas, who arrived in South Australia on board the </a:t>
            </a:r>
            <a:r>
              <a:rPr lang="en-US" sz="2000" i="1" dirty="0" err="1" smtClean="0"/>
              <a:t>Africaine</a:t>
            </a:r>
            <a:r>
              <a:rPr lang="en-US" sz="2000" dirty="0" smtClean="0"/>
              <a:t> wrote: </a:t>
            </a:r>
          </a:p>
          <a:p>
            <a:pPr>
              <a:buNone/>
            </a:pPr>
            <a:endParaRPr lang="en-US" sz="2000" dirty="0" smtClean="0"/>
          </a:p>
          <a:p>
            <a:pPr>
              <a:buNone/>
            </a:pPr>
            <a:r>
              <a:rPr lang="en-US" sz="2000" dirty="0"/>
              <a:t>	</a:t>
            </a:r>
            <a:r>
              <a:rPr lang="en-US" sz="2000" i="1" dirty="0" smtClean="0"/>
              <a:t>This evening several fires were lighted for the purpose of burning the grass, and some of them came so near to us that I began to be alarmed, for the wind drove the flames with amazing rapidity, and the grass being perfectly dry, the fires burnt with such fury as is scarcely credible.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rotWithShape="1">
            <a:blip r:embed="rId2"/>
            <a:stretch>
              <a:fillRect/>
            </a:stretch>
          </a:blipFill>
        </p:spPr>
        <p:txBody>
          <a:bodyPr>
            <a:normAutofit fontScale="90000"/>
          </a:bodyPr>
          <a:lstStyle/>
          <a:p>
            <a:r>
              <a:rPr lang="en-US" sz="3600" b="1" dirty="0" smtClean="0">
                <a:latin typeface="Lucida Calligraphy"/>
                <a:cs typeface="Lucida Calligraphy"/>
              </a:rPr>
              <a:t/>
            </a:r>
            <a:br>
              <a:rPr lang="en-US" sz="3600" b="1" dirty="0" smtClean="0">
                <a:latin typeface="Lucida Calligraphy"/>
                <a:cs typeface="Lucida Calligraphy"/>
              </a:rPr>
            </a:br>
            <a:r>
              <a:rPr lang="en-US" sz="3600" b="1" dirty="0" smtClean="0">
                <a:latin typeface="Lucida Calligraphy"/>
                <a:cs typeface="Lucida Calligraphy"/>
              </a:rPr>
              <a:t>Wednesday 30 November 1836</a:t>
            </a:r>
            <a:br>
              <a:rPr lang="en-US" sz="3600" b="1" dirty="0" smtClean="0">
                <a:latin typeface="Lucida Calligraphy"/>
                <a:cs typeface="Lucida Calligraphy"/>
              </a:rPr>
            </a:br>
            <a:endParaRPr lang="en-US" sz="3600" dirty="0">
              <a:latin typeface="Lucida Calligraphy"/>
              <a:cs typeface="Lucida Calligraphy"/>
            </a:endParaRPr>
          </a:p>
        </p:txBody>
      </p:sp>
      <p:sp>
        <p:nvSpPr>
          <p:cNvPr id="3" name="Content Placeholder 2"/>
          <p:cNvSpPr>
            <a:spLocks noGrp="1"/>
          </p:cNvSpPr>
          <p:nvPr>
            <p:ph idx="1"/>
          </p:nvPr>
        </p:nvSpPr>
        <p:spPr>
          <a:xfrm>
            <a:off x="457200" y="1600200"/>
            <a:ext cx="8229600" cy="5068455"/>
          </a:xfrm>
          <a:solidFill>
            <a:schemeClr val="bg2"/>
          </a:solidFill>
          <a:effectLst>
            <a:glow rad="101600">
              <a:schemeClr val="bg2">
                <a:alpha val="75000"/>
              </a:schemeClr>
            </a:glow>
          </a:effectLst>
        </p:spPr>
        <p:txBody>
          <a:bodyPr>
            <a:noAutofit/>
          </a:bodyPr>
          <a:lstStyle/>
          <a:p>
            <a:pPr>
              <a:buNone/>
            </a:pPr>
            <a:r>
              <a:rPr lang="en-US" sz="2000" dirty="0" smtClean="0"/>
              <a:t>Robert Gouger, who arrived in South Australia on board the </a:t>
            </a:r>
            <a:r>
              <a:rPr lang="en-US" sz="2000" i="1" dirty="0" err="1" smtClean="0"/>
              <a:t>Africaine</a:t>
            </a:r>
            <a:r>
              <a:rPr lang="en-US" sz="2000" dirty="0" smtClean="0"/>
              <a:t> wrote: </a:t>
            </a:r>
          </a:p>
          <a:p>
            <a:pPr>
              <a:buNone/>
            </a:pPr>
            <a:endParaRPr lang="en-US" sz="1000" dirty="0" smtClean="0"/>
          </a:p>
          <a:p>
            <a:pPr>
              <a:buNone/>
            </a:pPr>
            <a:r>
              <a:rPr lang="en-US" sz="2000" dirty="0"/>
              <a:t>	</a:t>
            </a:r>
            <a:r>
              <a:rPr lang="en-US" sz="1950" i="1" dirty="0" err="1" smtClean="0"/>
              <a:t>Nov</a:t>
            </a:r>
            <a:r>
              <a:rPr lang="en-US" sz="1950" i="1" baseline="30000" dirty="0" err="1" smtClean="0"/>
              <a:t>r</a:t>
            </a:r>
            <a:r>
              <a:rPr lang="en-US" sz="1950" i="1" dirty="0" smtClean="0"/>
              <a:t> 30</a:t>
            </a:r>
            <a:r>
              <a:rPr lang="en-US" sz="1950" i="1" baseline="30000" dirty="0" smtClean="0"/>
              <a:t>th</a:t>
            </a:r>
            <a:r>
              <a:rPr lang="en-US" sz="1950" i="1" dirty="0" smtClean="0"/>
              <a:t> I have now seen what I have so heard &amp; read of – a country on fire! Perhaps some imaginations might </a:t>
            </a:r>
            <a:r>
              <a:rPr lang="en-US" sz="1950" i="1" dirty="0" err="1" smtClean="0"/>
              <a:t>realise</a:t>
            </a:r>
            <a:r>
              <a:rPr lang="en-US" sz="1950" i="1" dirty="0" smtClean="0"/>
              <a:t> it from the American novels; mine never could. The fire was lighted by order of </a:t>
            </a:r>
            <a:r>
              <a:rPr lang="en-US" sz="1950" i="1" dirty="0" err="1" smtClean="0"/>
              <a:t>M</a:t>
            </a:r>
            <a:r>
              <a:rPr lang="en-US" sz="1950" i="1" baseline="30000" dirty="0" err="1" smtClean="0"/>
              <a:t>r</a:t>
            </a:r>
            <a:r>
              <a:rPr lang="en-US" sz="1950" i="1" dirty="0" smtClean="0"/>
              <a:t> Kingston that he might with greater readiness survey to the N. &amp; E. The wind blowing strongly the fire rapidly spread in the direction of the wind, being chiefly supported by dry grass of a most luxurious growth, but occasionally lighting upon an old gum-tree; a fallen branch of which acted as conductor to its parent stock. When this happened the fire, which at other times remained of a height nearly equable, burst up in a thick volume, &amp; looked like a blazing town, until its branches fell away with a loud crack. The next day the fire was lighted to the S. and came up to us. I had however had a trench dug about 20 </a:t>
            </a:r>
            <a:r>
              <a:rPr lang="en-US" sz="1950" i="1" dirty="0" err="1" smtClean="0"/>
              <a:t>y</a:t>
            </a:r>
            <a:r>
              <a:rPr lang="en-US" sz="1950" i="1" baseline="30000" dirty="0" err="1" smtClean="0"/>
              <a:t>ds</a:t>
            </a:r>
            <a:r>
              <a:rPr lang="en-US" sz="1950" i="1" dirty="0" smtClean="0"/>
              <a:t> around me, which in case of fire, would I hoped effectively stop its march. This precautions have kept me &amp; my enclosure safe, while all beyond is black &amp; desert. One decided advantage has been gained by this conflagration – viz. the destruction of myriads of insects, etc.</a:t>
            </a:r>
          </a:p>
          <a:p>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TotalTime>
  <Words>662</Words>
  <Application>Microsoft Office PowerPoint</Application>
  <PresentationFormat>On-screen Show (4:3)</PresentationFormat>
  <Paragraphs>123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Bound for South Australia 1836 Literacy on Board Week 41</vt:lpstr>
      <vt:lpstr>Overview</vt:lpstr>
      <vt:lpstr>Contents</vt:lpstr>
      <vt:lpstr>Introduction</vt:lpstr>
      <vt:lpstr>Journals from settlers in South Australia: Sunday 27 November 1836 </vt:lpstr>
      <vt:lpstr> Sunday 27 November 1836 </vt:lpstr>
      <vt:lpstr> Sunday 27 November 1836 </vt:lpstr>
      <vt:lpstr> Tuesday 29 November 1836 </vt:lpstr>
      <vt:lpstr> Wednesday 30 November 1836 </vt:lpstr>
      <vt:lpstr> Wednesday 30 November 1836 </vt:lpstr>
      <vt:lpstr> Thursday 1 December 1836 </vt:lpstr>
      <vt:lpstr>PowerPoint Presentation</vt:lpstr>
      <vt:lpstr> Friday 2 December 1836 </vt:lpstr>
      <vt:lpstr> Friday 2 December 1836 </vt:lpstr>
      <vt:lpstr> Saturday 3 December 1836 </vt:lpstr>
      <vt:lpstr> Saturday 3 December 1836 </vt:lpstr>
      <vt:lpstr>PowerPoint Presentation</vt:lpstr>
      <vt:lpstr> Journals from passengers at sea: Sunday 27 November 1836 </vt:lpstr>
      <vt:lpstr> Monday 28 November 1836 </vt:lpstr>
      <vt:lpstr>PowerPoint Presentation</vt:lpstr>
      <vt:lpstr> Thursday 1 December 1836 </vt:lpstr>
      <vt:lpstr> Saturday 3 December 1836 </vt:lpstr>
      <vt:lpstr>Inquiry Questions</vt:lpstr>
      <vt:lpstr>Images</vt:lpstr>
      <vt:lpstr>Glossary of Terms</vt:lpstr>
      <vt:lpstr>PowerPoint Presentation</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Literacy on Board Week 41</dc:title>
  <dc:creator>Abigail Hutchison</dc:creator>
  <cp:lastModifiedBy>Jonathan Hull</cp:lastModifiedBy>
  <cp:revision>14</cp:revision>
  <dcterms:created xsi:type="dcterms:W3CDTF">2011-12-30T21:47:54Z</dcterms:created>
  <dcterms:modified xsi:type="dcterms:W3CDTF">2012-02-01T05:25:01Z</dcterms:modified>
</cp:coreProperties>
</file>