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98" r:id="rId3"/>
    <p:sldId id="257" r:id="rId4"/>
    <p:sldId id="259" r:id="rId5"/>
    <p:sldId id="260" r:id="rId6"/>
    <p:sldId id="261" r:id="rId7"/>
    <p:sldId id="269" r:id="rId8"/>
    <p:sldId id="268" r:id="rId9"/>
    <p:sldId id="267" r:id="rId10"/>
    <p:sldId id="266" r:id="rId11"/>
    <p:sldId id="265" r:id="rId12"/>
    <p:sldId id="274" r:id="rId13"/>
    <p:sldId id="272" r:id="rId14"/>
    <p:sldId id="271" r:id="rId15"/>
    <p:sldId id="270" r:id="rId16"/>
    <p:sldId id="279" r:id="rId17"/>
    <p:sldId id="278" r:id="rId18"/>
    <p:sldId id="297" r:id="rId19"/>
    <p:sldId id="277" r:id="rId20"/>
    <p:sldId id="276" r:id="rId21"/>
    <p:sldId id="275" r:id="rId22"/>
    <p:sldId id="282" r:id="rId23"/>
    <p:sldId id="286" r:id="rId24"/>
    <p:sldId id="285" r:id="rId25"/>
    <p:sldId id="283" r:id="rId26"/>
    <p:sldId id="262" r:id="rId27"/>
    <p:sldId id="258" r:id="rId28"/>
    <p:sldId id="295" r:id="rId29"/>
    <p:sldId id="296" r:id="rId30"/>
    <p:sldId id="293" r:id="rId3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p:scale>
          <a:sx n="81" d="100"/>
          <a:sy n="81" d="100"/>
        </p:scale>
        <p:origin x="-834" y="-570"/>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AU"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AU" smtClean="0"/>
              <a:t>Click to edit Master subtitle style</a:t>
            </a:r>
            <a:endParaRPr lang="en-US"/>
          </a:p>
        </p:txBody>
      </p:sp>
      <p:sp>
        <p:nvSpPr>
          <p:cNvPr id="4" name="Date Placeholder 3"/>
          <p:cNvSpPr>
            <a:spLocks noGrp="1"/>
          </p:cNvSpPr>
          <p:nvPr>
            <p:ph type="dt" sz="half" idx="10"/>
          </p:nvPr>
        </p:nvSpPr>
        <p:spPr/>
        <p:txBody>
          <a:bodyPr/>
          <a:lstStyle/>
          <a:p>
            <a:fld id="{AEA27DC6-F710-FA4A-A007-C36FB02E0013}" type="datetimeFigureOut">
              <a:rPr lang="en-US" smtClean="0"/>
              <a:pPr/>
              <a:t>2/1/2012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0893307-CC99-5B4E-BF5D-AC1930093CF2}" type="slidenum">
              <a:rPr lang="en-US" smtClean="0"/>
              <a:pPr/>
              <a:t>‹#›</a:t>
            </a:fld>
            <a:endParaRPr lang="en-US"/>
          </a:p>
        </p:txBody>
      </p:sp>
    </p:spTree>
    <p:extLst>
      <p:ext uri="{BB962C8B-B14F-4D97-AF65-F5344CB8AC3E}">
        <p14:creationId xmlns:p14="http://schemas.microsoft.com/office/powerpoint/2010/main" val="14073115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10"/>
          </p:nvPr>
        </p:nvSpPr>
        <p:spPr/>
        <p:txBody>
          <a:bodyPr/>
          <a:lstStyle/>
          <a:p>
            <a:fld id="{AEA27DC6-F710-FA4A-A007-C36FB02E0013}" type="datetimeFigureOut">
              <a:rPr lang="en-US" smtClean="0"/>
              <a:pPr/>
              <a:t>2/1/2012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0893307-CC99-5B4E-BF5D-AC1930093CF2}" type="slidenum">
              <a:rPr lang="en-US" smtClean="0"/>
              <a:pPr/>
              <a:t>‹#›</a:t>
            </a:fld>
            <a:endParaRPr lang="en-US"/>
          </a:p>
        </p:txBody>
      </p:sp>
    </p:spTree>
    <p:extLst>
      <p:ext uri="{BB962C8B-B14F-4D97-AF65-F5344CB8AC3E}">
        <p14:creationId xmlns:p14="http://schemas.microsoft.com/office/powerpoint/2010/main" val="11908582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AU"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10"/>
          </p:nvPr>
        </p:nvSpPr>
        <p:spPr/>
        <p:txBody>
          <a:bodyPr/>
          <a:lstStyle/>
          <a:p>
            <a:fld id="{AEA27DC6-F710-FA4A-A007-C36FB02E0013}" type="datetimeFigureOut">
              <a:rPr lang="en-US" smtClean="0"/>
              <a:pPr/>
              <a:t>2/1/2012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0893307-CC99-5B4E-BF5D-AC1930093CF2}" type="slidenum">
              <a:rPr lang="en-US" smtClean="0"/>
              <a:pPr/>
              <a:t>‹#›</a:t>
            </a:fld>
            <a:endParaRPr lang="en-US"/>
          </a:p>
        </p:txBody>
      </p:sp>
    </p:spTree>
    <p:extLst>
      <p:ext uri="{BB962C8B-B14F-4D97-AF65-F5344CB8AC3E}">
        <p14:creationId xmlns:p14="http://schemas.microsoft.com/office/powerpoint/2010/main" val="36891279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Content Placeholder 2"/>
          <p:cNvSpPr>
            <a:spLocks noGrp="1"/>
          </p:cNvSpPr>
          <p:nvPr>
            <p:ph idx="1"/>
          </p:nvPr>
        </p:nvSpPr>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10"/>
          </p:nvPr>
        </p:nvSpPr>
        <p:spPr/>
        <p:txBody>
          <a:bodyPr/>
          <a:lstStyle/>
          <a:p>
            <a:fld id="{AEA27DC6-F710-FA4A-A007-C36FB02E0013}" type="datetimeFigureOut">
              <a:rPr lang="en-US" smtClean="0"/>
              <a:pPr/>
              <a:t>2/1/2012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0893307-CC99-5B4E-BF5D-AC1930093CF2}" type="slidenum">
              <a:rPr lang="en-US" smtClean="0"/>
              <a:pPr/>
              <a:t>‹#›</a:t>
            </a:fld>
            <a:endParaRPr lang="en-US"/>
          </a:p>
        </p:txBody>
      </p:sp>
    </p:spTree>
    <p:extLst>
      <p:ext uri="{BB962C8B-B14F-4D97-AF65-F5344CB8AC3E}">
        <p14:creationId xmlns:p14="http://schemas.microsoft.com/office/powerpoint/2010/main" val="17269097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AU"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AU" smtClean="0"/>
              <a:t>Click to edit Master text styles</a:t>
            </a:r>
          </a:p>
        </p:txBody>
      </p:sp>
      <p:sp>
        <p:nvSpPr>
          <p:cNvPr id="4" name="Date Placeholder 3"/>
          <p:cNvSpPr>
            <a:spLocks noGrp="1"/>
          </p:cNvSpPr>
          <p:nvPr>
            <p:ph type="dt" sz="half" idx="10"/>
          </p:nvPr>
        </p:nvSpPr>
        <p:spPr/>
        <p:txBody>
          <a:bodyPr/>
          <a:lstStyle/>
          <a:p>
            <a:fld id="{AEA27DC6-F710-FA4A-A007-C36FB02E0013}" type="datetimeFigureOut">
              <a:rPr lang="en-US" smtClean="0"/>
              <a:pPr/>
              <a:t>2/1/2012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0893307-CC99-5B4E-BF5D-AC1930093CF2}" type="slidenum">
              <a:rPr lang="en-US" smtClean="0"/>
              <a:pPr/>
              <a:t>‹#›</a:t>
            </a:fld>
            <a:endParaRPr lang="en-US"/>
          </a:p>
        </p:txBody>
      </p:sp>
    </p:spTree>
    <p:extLst>
      <p:ext uri="{BB962C8B-B14F-4D97-AF65-F5344CB8AC3E}">
        <p14:creationId xmlns:p14="http://schemas.microsoft.com/office/powerpoint/2010/main" val="2875966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5" name="Date Placeholder 4"/>
          <p:cNvSpPr>
            <a:spLocks noGrp="1"/>
          </p:cNvSpPr>
          <p:nvPr>
            <p:ph type="dt" sz="half" idx="10"/>
          </p:nvPr>
        </p:nvSpPr>
        <p:spPr/>
        <p:txBody>
          <a:bodyPr/>
          <a:lstStyle/>
          <a:p>
            <a:fld id="{AEA27DC6-F710-FA4A-A007-C36FB02E0013}" type="datetimeFigureOut">
              <a:rPr lang="en-US" smtClean="0"/>
              <a:pPr/>
              <a:t>2/1/2012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0893307-CC99-5B4E-BF5D-AC1930093CF2}" type="slidenum">
              <a:rPr lang="en-US" smtClean="0"/>
              <a:pPr/>
              <a:t>‹#›</a:t>
            </a:fld>
            <a:endParaRPr lang="en-US"/>
          </a:p>
        </p:txBody>
      </p:sp>
    </p:spTree>
    <p:extLst>
      <p:ext uri="{BB962C8B-B14F-4D97-AF65-F5344CB8AC3E}">
        <p14:creationId xmlns:p14="http://schemas.microsoft.com/office/powerpoint/2010/main" val="37067731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AU"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7" name="Date Placeholder 6"/>
          <p:cNvSpPr>
            <a:spLocks noGrp="1"/>
          </p:cNvSpPr>
          <p:nvPr>
            <p:ph type="dt" sz="half" idx="10"/>
          </p:nvPr>
        </p:nvSpPr>
        <p:spPr/>
        <p:txBody>
          <a:bodyPr/>
          <a:lstStyle/>
          <a:p>
            <a:fld id="{AEA27DC6-F710-FA4A-A007-C36FB02E0013}" type="datetimeFigureOut">
              <a:rPr lang="en-US" smtClean="0"/>
              <a:pPr/>
              <a:t>2/1/2012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0893307-CC99-5B4E-BF5D-AC1930093CF2}" type="slidenum">
              <a:rPr lang="en-US" smtClean="0"/>
              <a:pPr/>
              <a:t>‹#›</a:t>
            </a:fld>
            <a:endParaRPr lang="en-US"/>
          </a:p>
        </p:txBody>
      </p:sp>
    </p:spTree>
    <p:extLst>
      <p:ext uri="{BB962C8B-B14F-4D97-AF65-F5344CB8AC3E}">
        <p14:creationId xmlns:p14="http://schemas.microsoft.com/office/powerpoint/2010/main" val="23894629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Date Placeholder 2"/>
          <p:cNvSpPr>
            <a:spLocks noGrp="1"/>
          </p:cNvSpPr>
          <p:nvPr>
            <p:ph type="dt" sz="half" idx="10"/>
          </p:nvPr>
        </p:nvSpPr>
        <p:spPr/>
        <p:txBody>
          <a:bodyPr/>
          <a:lstStyle/>
          <a:p>
            <a:fld id="{AEA27DC6-F710-FA4A-A007-C36FB02E0013}" type="datetimeFigureOut">
              <a:rPr lang="en-US" smtClean="0"/>
              <a:pPr/>
              <a:t>2/1/2012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0893307-CC99-5B4E-BF5D-AC1930093CF2}" type="slidenum">
              <a:rPr lang="en-US" smtClean="0"/>
              <a:pPr/>
              <a:t>‹#›</a:t>
            </a:fld>
            <a:endParaRPr lang="en-US"/>
          </a:p>
        </p:txBody>
      </p:sp>
    </p:spTree>
    <p:extLst>
      <p:ext uri="{BB962C8B-B14F-4D97-AF65-F5344CB8AC3E}">
        <p14:creationId xmlns:p14="http://schemas.microsoft.com/office/powerpoint/2010/main" val="31386824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EA27DC6-F710-FA4A-A007-C36FB02E0013}" type="datetimeFigureOut">
              <a:rPr lang="en-US" smtClean="0"/>
              <a:pPr/>
              <a:t>2/1/2012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0893307-CC99-5B4E-BF5D-AC1930093CF2}" type="slidenum">
              <a:rPr lang="en-US" smtClean="0"/>
              <a:pPr/>
              <a:t>‹#›</a:t>
            </a:fld>
            <a:endParaRPr lang="en-US"/>
          </a:p>
        </p:txBody>
      </p:sp>
    </p:spTree>
    <p:extLst>
      <p:ext uri="{BB962C8B-B14F-4D97-AF65-F5344CB8AC3E}">
        <p14:creationId xmlns:p14="http://schemas.microsoft.com/office/powerpoint/2010/main" val="24731335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AU"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smtClean="0"/>
              <a:t>Click to edit Master text styles</a:t>
            </a:r>
          </a:p>
        </p:txBody>
      </p:sp>
      <p:sp>
        <p:nvSpPr>
          <p:cNvPr id="5" name="Date Placeholder 4"/>
          <p:cNvSpPr>
            <a:spLocks noGrp="1"/>
          </p:cNvSpPr>
          <p:nvPr>
            <p:ph type="dt" sz="half" idx="10"/>
          </p:nvPr>
        </p:nvSpPr>
        <p:spPr/>
        <p:txBody>
          <a:bodyPr/>
          <a:lstStyle/>
          <a:p>
            <a:fld id="{AEA27DC6-F710-FA4A-A007-C36FB02E0013}" type="datetimeFigureOut">
              <a:rPr lang="en-US" smtClean="0"/>
              <a:pPr/>
              <a:t>2/1/2012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0893307-CC99-5B4E-BF5D-AC1930093CF2}" type="slidenum">
              <a:rPr lang="en-US" smtClean="0"/>
              <a:pPr/>
              <a:t>‹#›</a:t>
            </a:fld>
            <a:endParaRPr lang="en-US"/>
          </a:p>
        </p:txBody>
      </p:sp>
    </p:spTree>
    <p:extLst>
      <p:ext uri="{BB962C8B-B14F-4D97-AF65-F5344CB8AC3E}">
        <p14:creationId xmlns:p14="http://schemas.microsoft.com/office/powerpoint/2010/main" val="971404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AU"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smtClean="0"/>
              <a:t>Click to edit Master text styles</a:t>
            </a:r>
          </a:p>
        </p:txBody>
      </p:sp>
      <p:sp>
        <p:nvSpPr>
          <p:cNvPr id="5" name="Date Placeholder 4"/>
          <p:cNvSpPr>
            <a:spLocks noGrp="1"/>
          </p:cNvSpPr>
          <p:nvPr>
            <p:ph type="dt" sz="half" idx="10"/>
          </p:nvPr>
        </p:nvSpPr>
        <p:spPr/>
        <p:txBody>
          <a:bodyPr/>
          <a:lstStyle/>
          <a:p>
            <a:fld id="{AEA27DC6-F710-FA4A-A007-C36FB02E0013}" type="datetimeFigureOut">
              <a:rPr lang="en-US" smtClean="0"/>
              <a:pPr/>
              <a:t>2/1/2012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0893307-CC99-5B4E-BF5D-AC1930093CF2}" type="slidenum">
              <a:rPr lang="en-US" smtClean="0"/>
              <a:pPr/>
              <a:t>‹#›</a:t>
            </a:fld>
            <a:endParaRPr lang="en-US"/>
          </a:p>
        </p:txBody>
      </p:sp>
    </p:spTree>
    <p:extLst>
      <p:ext uri="{BB962C8B-B14F-4D97-AF65-F5344CB8AC3E}">
        <p14:creationId xmlns:p14="http://schemas.microsoft.com/office/powerpoint/2010/main" val="22013606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AU"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EA27DC6-F710-FA4A-A007-C36FB02E0013}" type="datetimeFigureOut">
              <a:rPr lang="en-US" smtClean="0"/>
              <a:pPr/>
              <a:t>2/1/2012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0893307-CC99-5B4E-BF5D-AC1930093CF2}" type="slidenum">
              <a:rPr lang="en-US" smtClean="0"/>
              <a:pPr/>
              <a:t>‹#›</a:t>
            </a:fld>
            <a:endParaRPr lang="en-US"/>
          </a:p>
        </p:txBody>
      </p:sp>
    </p:spTree>
    <p:extLst>
      <p:ext uri="{BB962C8B-B14F-4D97-AF65-F5344CB8AC3E}">
        <p14:creationId xmlns:p14="http://schemas.microsoft.com/office/powerpoint/2010/main" val="11273480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slide" Target="slide3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slide" Target="slide30.xml"/><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slide" Target="slide30.xml"/><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slide" Target="slide3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slide" Target="slide30.xml"/><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slide" Target="slide27.xml"/><Relationship Id="rId5" Type="http://schemas.openxmlformats.org/officeDocument/2006/relationships/slide" Target="slide26.xml"/><Relationship Id="rId4" Type="http://schemas.openxmlformats.org/officeDocument/2006/relationships/slide" Target="slide5.xml"/></Relationships>
</file>

<file path=ppt/slides/_rels/slide3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 Target="slide30.xml"/><Relationship Id="rId2" Type="http://schemas.openxmlformats.org/officeDocument/2006/relationships/image" Target="../media/image2.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493059"/>
            <a:ext cx="7772400" cy="1874607"/>
          </a:xfrm>
          <a:blipFill rotWithShape="1">
            <a:blip r:embed="rId2"/>
            <a:stretch>
              <a:fillRect/>
            </a:stretch>
          </a:blipFill>
        </p:spPr>
        <p:txBody>
          <a:bodyPr>
            <a:normAutofit fontScale="90000"/>
          </a:bodyPr>
          <a:lstStyle/>
          <a:p>
            <a:r>
              <a:rPr lang="en-US" sz="2000" dirty="0" smtClean="0">
                <a:latin typeface="Lucida Calligraphy"/>
                <a:cs typeface="Lucida Calligraphy"/>
              </a:rPr>
              <a:t/>
            </a:r>
            <a:br>
              <a:rPr lang="en-US" sz="2000" dirty="0" smtClean="0">
                <a:latin typeface="Lucida Calligraphy"/>
                <a:cs typeface="Lucida Calligraphy"/>
              </a:rPr>
            </a:br>
            <a:r>
              <a:rPr lang="en-US" sz="2222" dirty="0" smtClean="0">
                <a:latin typeface="Lucida Calligraphy"/>
                <a:cs typeface="Lucida Calligraphy"/>
              </a:rPr>
              <a:t>Bound for South Australia 1836</a:t>
            </a:r>
            <a:r>
              <a:rPr lang="en-US" dirty="0" smtClean="0">
                <a:latin typeface="Lucida Calligraphy"/>
                <a:cs typeface="Lucida Calligraphy"/>
              </a:rPr>
              <a:t/>
            </a:r>
            <a:br>
              <a:rPr lang="en-US" dirty="0" smtClean="0">
                <a:latin typeface="Lucida Calligraphy"/>
                <a:cs typeface="Lucida Calligraphy"/>
              </a:rPr>
            </a:br>
            <a:r>
              <a:rPr lang="en-US" sz="3556" dirty="0" smtClean="0">
                <a:latin typeface="Lucida Calligraphy"/>
                <a:cs typeface="Lucida Calligraphy"/>
              </a:rPr>
              <a:t>Proclamation and Celebration</a:t>
            </a:r>
            <a:br>
              <a:rPr lang="en-US" sz="3556" dirty="0" smtClean="0">
                <a:latin typeface="Lucida Calligraphy"/>
                <a:cs typeface="Lucida Calligraphy"/>
              </a:rPr>
            </a:br>
            <a:r>
              <a:rPr lang="en-US" sz="3556" dirty="0" smtClean="0">
                <a:latin typeface="Lucida Calligraphy"/>
                <a:cs typeface="Lucida Calligraphy"/>
              </a:rPr>
              <a:t>Week 45</a:t>
            </a:r>
            <a:r>
              <a:rPr lang="en-US" sz="4000" dirty="0" smtClean="0">
                <a:latin typeface="Lucida Calligraphy"/>
                <a:cs typeface="Lucida Calligraphy"/>
              </a:rPr>
              <a:t/>
            </a:r>
            <a:br>
              <a:rPr lang="en-US" sz="4000" dirty="0" smtClean="0">
                <a:latin typeface="Lucida Calligraphy"/>
                <a:cs typeface="Lucida Calligraphy"/>
              </a:rPr>
            </a:br>
            <a:endParaRPr lang="en-US" sz="4000" dirty="0">
              <a:latin typeface="Lucida Calligraphy"/>
              <a:cs typeface="Lucida Calligraphy"/>
            </a:endParaRPr>
          </a:p>
        </p:txBody>
      </p:sp>
      <p:pic>
        <p:nvPicPr>
          <p:cNvPr id="4" name="Picture 3"/>
          <p:cNvPicPr>
            <a:picLocks noChangeAspect="1"/>
          </p:cNvPicPr>
          <p:nvPr/>
        </p:nvPicPr>
        <p:blipFill>
          <a:blip r:embed="rId3"/>
          <a:stretch>
            <a:fillRect/>
          </a:stretch>
        </p:blipFill>
        <p:spPr>
          <a:xfrm>
            <a:off x="1624272" y="2788893"/>
            <a:ext cx="5759910" cy="2745557"/>
          </a:xfrm>
          <a:prstGeom prst="rect">
            <a:avLst/>
          </a:prstGeom>
        </p:spPr>
      </p:pic>
      <p:sp>
        <p:nvSpPr>
          <p:cNvPr id="5" name="Rectangle 4"/>
          <p:cNvSpPr/>
          <p:nvPr/>
        </p:nvSpPr>
        <p:spPr>
          <a:xfrm>
            <a:off x="1624272" y="5866348"/>
            <a:ext cx="5759910" cy="646331"/>
          </a:xfrm>
          <a:prstGeom prst="rect">
            <a:avLst/>
          </a:prstGeom>
        </p:spPr>
        <p:txBody>
          <a:bodyPr wrap="square">
            <a:spAutoFit/>
          </a:bodyPr>
          <a:lstStyle/>
          <a:p>
            <a:pPr algn="ctr"/>
            <a:r>
              <a:rPr lang="en-US" dirty="0" smtClean="0">
                <a:solidFill>
                  <a:schemeClr val="bg2"/>
                </a:solidFill>
              </a:rPr>
              <a:t>The Proclamation of South Australia 1836, </a:t>
            </a:r>
            <a:r>
              <a:rPr lang="en-US" dirty="0" err="1" smtClean="0">
                <a:solidFill>
                  <a:schemeClr val="bg2"/>
                </a:solidFill>
              </a:rPr>
              <a:t>c</a:t>
            </a:r>
            <a:r>
              <a:rPr lang="en-US" dirty="0" smtClean="0">
                <a:solidFill>
                  <a:schemeClr val="bg2"/>
                </a:solidFill>
              </a:rPr>
              <a:t>. 1856-1876. Courtesy of the Art Gallery of South Australia</a:t>
            </a:r>
            <a:endParaRPr lang="en-US" dirty="0">
              <a:solidFill>
                <a:schemeClr val="bg2"/>
              </a:solidFill>
            </a:endParaRPr>
          </a:p>
        </p:txBody>
      </p:sp>
    </p:spTree>
    <p:extLst>
      <p:ext uri="{BB962C8B-B14F-4D97-AF65-F5344CB8AC3E}">
        <p14:creationId xmlns:p14="http://schemas.microsoft.com/office/powerpoint/2010/main" val="408801572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91998"/>
            <a:ext cx="8229600" cy="6107225"/>
          </a:xfrm>
          <a:solidFill>
            <a:schemeClr val="bg2"/>
          </a:solidFill>
          <a:effectLst>
            <a:glow rad="101600">
              <a:schemeClr val="bg2">
                <a:alpha val="75000"/>
              </a:schemeClr>
            </a:glow>
          </a:effectLst>
        </p:spPr>
        <p:txBody>
          <a:bodyPr>
            <a:normAutofit/>
          </a:bodyPr>
          <a:lstStyle/>
          <a:p>
            <a:pPr marL="400050" lvl="1" indent="0">
              <a:buNone/>
            </a:pPr>
            <a:r>
              <a:rPr lang="en-US" sz="2000" i="1" dirty="0" smtClean="0"/>
              <a:t>Nothing worthy of mention has occurred this last week with the exception of the days when I brave the heat and sally forth with my gun. My time is passed principally within my hut reading etc. The whale-boat left here by Captain Light which was to have been such a source of comfort, has, on the contrary, created disappointment, as we have had no success whatever among the finny tribe. Our dinner today (that is Jacob’s and mine) will consist of the above named piece of mutton, some parrots and pigeons, killed, plucked and cleaned by me and a plum pudding made by Jacob, and all I have to say is that I sincerely hope my dear friends at home are spending a Merrier Christmas than we are here. If not, I pity them.</a:t>
            </a:r>
          </a:p>
          <a:p>
            <a:pPr marL="0" indent="0">
              <a:buNone/>
            </a:pPr>
            <a:endParaRPr lang="en-US" dirty="0" smtClean="0"/>
          </a:p>
          <a:p>
            <a:pPr marL="0" indent="0">
              <a:buNone/>
            </a:pPr>
            <a:endParaRPr lang="en-US" dirty="0" smtClean="0"/>
          </a:p>
          <a:p>
            <a:pPr marL="0" indent="0">
              <a:buNone/>
            </a:pPr>
            <a:r>
              <a:rPr lang="en-US" dirty="0"/>
              <a:t> </a:t>
            </a:r>
          </a:p>
        </p:txBody>
      </p:sp>
    </p:spTree>
    <p:extLst>
      <p:ext uri="{BB962C8B-B14F-4D97-AF65-F5344CB8AC3E}">
        <p14:creationId xmlns:p14="http://schemas.microsoft.com/office/powerpoint/2010/main" val="38426543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blipFill rotWithShape="1">
            <a:blip r:embed="rId2"/>
            <a:stretch>
              <a:fillRect/>
            </a:stretch>
          </a:blipFill>
        </p:spPr>
        <p:txBody>
          <a:bodyPr>
            <a:normAutofit fontScale="90000"/>
          </a:bodyPr>
          <a:lstStyle/>
          <a:p>
            <a:r>
              <a:rPr lang="en-US" sz="4000" b="1" dirty="0" smtClean="0">
                <a:latin typeface="Lucida Calligraphy"/>
                <a:cs typeface="Lucida Calligraphy"/>
              </a:rPr>
              <a:t>Monday 26 December 1836</a:t>
            </a:r>
            <a:r>
              <a:rPr lang="en-US" sz="3600" b="1" dirty="0" smtClean="0">
                <a:latin typeface="Lucida Calligraphy"/>
                <a:cs typeface="Lucida Calligraphy"/>
              </a:rPr>
              <a:t/>
            </a:r>
            <a:br>
              <a:rPr lang="en-US" sz="3600" b="1" dirty="0" smtClean="0">
                <a:latin typeface="Lucida Calligraphy"/>
                <a:cs typeface="Lucida Calligraphy"/>
              </a:rPr>
            </a:br>
            <a:endParaRPr lang="en-US" sz="3600" dirty="0">
              <a:latin typeface="Lucida Calligraphy"/>
              <a:cs typeface="Lucida Calligraphy"/>
            </a:endParaRPr>
          </a:p>
        </p:txBody>
      </p:sp>
      <p:sp>
        <p:nvSpPr>
          <p:cNvPr id="3" name="Content Placeholder 2"/>
          <p:cNvSpPr>
            <a:spLocks noGrp="1"/>
          </p:cNvSpPr>
          <p:nvPr>
            <p:ph idx="1"/>
          </p:nvPr>
        </p:nvSpPr>
        <p:spPr>
          <a:xfrm>
            <a:off x="457200" y="1600200"/>
            <a:ext cx="8229600" cy="4899023"/>
          </a:xfrm>
          <a:solidFill>
            <a:schemeClr val="bg2"/>
          </a:solidFill>
          <a:effectLst>
            <a:glow rad="101600">
              <a:schemeClr val="bg2">
                <a:alpha val="75000"/>
              </a:schemeClr>
            </a:glow>
          </a:effectLst>
        </p:spPr>
        <p:txBody>
          <a:bodyPr>
            <a:normAutofit/>
          </a:bodyPr>
          <a:lstStyle/>
          <a:p>
            <a:pPr marL="0" indent="0">
              <a:buNone/>
            </a:pPr>
            <a:r>
              <a:rPr lang="en-US" sz="2000" dirty="0" smtClean="0"/>
              <a:t>Mary Thomas, who arrived in South Australia on board the </a:t>
            </a:r>
            <a:r>
              <a:rPr lang="en-US" sz="2000" i="1" dirty="0" err="1" smtClean="0"/>
              <a:t>Africaine</a:t>
            </a:r>
            <a:r>
              <a:rPr lang="en-US" sz="2000" dirty="0" smtClean="0"/>
              <a:t> wrote: </a:t>
            </a:r>
          </a:p>
          <a:p>
            <a:pPr marL="0" indent="0">
              <a:buNone/>
            </a:pPr>
            <a:endParaRPr lang="en-US" sz="2000" dirty="0" smtClean="0"/>
          </a:p>
          <a:p>
            <a:pPr marL="400050" lvl="1" indent="0">
              <a:buNone/>
            </a:pPr>
            <a:r>
              <a:rPr lang="en-US" sz="2000" i="1" dirty="0" smtClean="0"/>
              <a:t>This day was extremely hot. The thermometer rose to 120 degrees, the highest point we had yet seen it attain, and that in the shade, at least, in the tent, where it was generally hot, but I afterwards saw it at 150 degrees, exposed to the sun.</a:t>
            </a:r>
          </a:p>
          <a:p>
            <a:pPr marL="0" indent="0">
              <a:buNone/>
            </a:pPr>
            <a:endParaRPr lang="en-US" dirty="0" smtClean="0"/>
          </a:p>
          <a:p>
            <a:pPr marL="0" indent="0">
              <a:buNone/>
            </a:pPr>
            <a:r>
              <a:rPr lang="en-US" dirty="0" smtClean="0"/>
              <a:t>  </a:t>
            </a:r>
          </a:p>
          <a:p>
            <a:endParaRPr lang="en-US" dirty="0"/>
          </a:p>
        </p:txBody>
      </p:sp>
    </p:spTree>
    <p:extLst>
      <p:ext uri="{BB962C8B-B14F-4D97-AF65-F5344CB8AC3E}">
        <p14:creationId xmlns:p14="http://schemas.microsoft.com/office/powerpoint/2010/main" val="213000615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blipFill rotWithShape="1">
            <a:blip r:embed="rId2"/>
            <a:stretch>
              <a:fillRect/>
            </a:stretch>
          </a:blipFill>
        </p:spPr>
        <p:txBody>
          <a:bodyPr>
            <a:noAutofit/>
          </a:bodyPr>
          <a:lstStyle/>
          <a:p>
            <a:r>
              <a:rPr lang="en-US" sz="3600" b="1" dirty="0" smtClean="0">
                <a:latin typeface="Lucida Calligraphy"/>
                <a:cs typeface="Lucida Calligraphy"/>
              </a:rPr>
              <a:t/>
            </a:r>
            <a:br>
              <a:rPr lang="en-US" sz="3600" b="1" dirty="0" smtClean="0">
                <a:latin typeface="Lucida Calligraphy"/>
                <a:cs typeface="Lucida Calligraphy"/>
              </a:rPr>
            </a:br>
            <a:r>
              <a:rPr lang="en-US" sz="3600" b="1" dirty="0" smtClean="0">
                <a:latin typeface="Lucida Calligraphy"/>
                <a:cs typeface="Lucida Calligraphy"/>
              </a:rPr>
              <a:t>Tuesday 27 December 1836</a:t>
            </a:r>
            <a:br>
              <a:rPr lang="en-US" sz="3600" b="1" dirty="0" smtClean="0">
                <a:latin typeface="Lucida Calligraphy"/>
                <a:cs typeface="Lucida Calligraphy"/>
              </a:rPr>
            </a:br>
            <a:endParaRPr lang="en-US" sz="3600" dirty="0">
              <a:latin typeface="Lucida Calligraphy"/>
              <a:cs typeface="Lucida Calligraphy"/>
            </a:endParaRPr>
          </a:p>
        </p:txBody>
      </p:sp>
      <p:sp>
        <p:nvSpPr>
          <p:cNvPr id="3" name="Content Placeholder 2"/>
          <p:cNvSpPr>
            <a:spLocks noGrp="1"/>
          </p:cNvSpPr>
          <p:nvPr>
            <p:ph idx="1"/>
          </p:nvPr>
        </p:nvSpPr>
        <p:spPr>
          <a:xfrm>
            <a:off x="457200" y="1600200"/>
            <a:ext cx="8229600" cy="4899023"/>
          </a:xfrm>
          <a:solidFill>
            <a:schemeClr val="bg2"/>
          </a:solidFill>
          <a:effectLst>
            <a:glow rad="101600">
              <a:schemeClr val="bg2">
                <a:alpha val="75000"/>
              </a:schemeClr>
            </a:glow>
          </a:effectLst>
        </p:spPr>
        <p:txBody>
          <a:bodyPr>
            <a:normAutofit/>
          </a:bodyPr>
          <a:lstStyle/>
          <a:p>
            <a:pPr marL="0" indent="0">
              <a:buNone/>
            </a:pPr>
            <a:r>
              <a:rPr lang="en-US" sz="2000" dirty="0" smtClean="0"/>
              <a:t>Robert Gouger, who arrived in South Australia on board the </a:t>
            </a:r>
            <a:r>
              <a:rPr lang="en-US" sz="2000" i="1" dirty="0" err="1" smtClean="0"/>
              <a:t>Africaine</a:t>
            </a:r>
            <a:r>
              <a:rPr lang="en-US" sz="2000" dirty="0" smtClean="0"/>
              <a:t> wrote: </a:t>
            </a:r>
          </a:p>
          <a:p>
            <a:pPr marL="0" indent="0">
              <a:buNone/>
            </a:pPr>
            <a:endParaRPr lang="en-US" sz="2000" dirty="0" smtClean="0"/>
          </a:p>
          <a:p>
            <a:pPr marL="400050" lvl="1" indent="0">
              <a:buNone/>
            </a:pPr>
            <a:r>
              <a:rPr lang="en-US" sz="2000" i="1" dirty="0" smtClean="0"/>
              <a:t>Sunday last was Christmas Day! What a temperature to regale on plum-pudding! nevertheless we did so! In the morning we attended prayers read by </a:t>
            </a:r>
            <a:r>
              <a:rPr lang="en-US" sz="2000" i="1" dirty="0" err="1" smtClean="0"/>
              <a:t>M</a:t>
            </a:r>
            <a:r>
              <a:rPr lang="en-US" sz="2000" i="1" baseline="30000" dirty="0" err="1" smtClean="0"/>
              <a:t>r</a:t>
            </a:r>
            <a:r>
              <a:rPr lang="en-US" sz="2000" i="1" dirty="0" smtClean="0"/>
              <a:t> Kingston, with a sermon on “The Birth of Christ”, but the congregation did not exceed 30 persons! Yesterday was oppressively hot: in the hut the thermometer stood at 86E – in the tent, under the inner covering 104E &amp; under the outer covering 116E.</a:t>
            </a:r>
            <a:endParaRPr lang="en-US" sz="3600" i="1" dirty="0" smtClean="0"/>
          </a:p>
          <a:p>
            <a:endParaRPr lang="en-US" dirty="0"/>
          </a:p>
        </p:txBody>
      </p:sp>
    </p:spTree>
    <p:extLst>
      <p:ext uri="{BB962C8B-B14F-4D97-AF65-F5344CB8AC3E}">
        <p14:creationId xmlns:p14="http://schemas.microsoft.com/office/powerpoint/2010/main" val="19365557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blipFill rotWithShape="1">
            <a:blip r:embed="rId2"/>
            <a:stretch>
              <a:fillRect/>
            </a:stretch>
          </a:blipFill>
        </p:spPr>
        <p:txBody>
          <a:bodyPr>
            <a:noAutofit/>
          </a:bodyPr>
          <a:lstStyle/>
          <a:p>
            <a:r>
              <a:rPr lang="en-US" sz="3600" b="1" dirty="0" smtClean="0">
                <a:latin typeface="Lucida Calligraphy"/>
                <a:cs typeface="Lucida Calligraphy"/>
              </a:rPr>
              <a:t/>
            </a:r>
            <a:br>
              <a:rPr lang="en-US" sz="3600" b="1" dirty="0" smtClean="0">
                <a:latin typeface="Lucida Calligraphy"/>
                <a:cs typeface="Lucida Calligraphy"/>
              </a:rPr>
            </a:br>
            <a:r>
              <a:rPr lang="en-US" sz="3600" b="1" dirty="0" smtClean="0">
                <a:latin typeface="Lucida Calligraphy"/>
                <a:cs typeface="Lucida Calligraphy"/>
              </a:rPr>
              <a:t>Wednesday 28 December 1836</a:t>
            </a:r>
            <a:br>
              <a:rPr lang="en-US" sz="3600" b="1" dirty="0" smtClean="0">
                <a:latin typeface="Lucida Calligraphy"/>
                <a:cs typeface="Lucida Calligraphy"/>
              </a:rPr>
            </a:br>
            <a:endParaRPr lang="en-US" sz="3600" dirty="0">
              <a:latin typeface="Lucida Calligraphy"/>
              <a:cs typeface="Lucida Calligraphy"/>
            </a:endParaRPr>
          </a:p>
        </p:txBody>
      </p:sp>
      <p:sp>
        <p:nvSpPr>
          <p:cNvPr id="3" name="Content Placeholder 2"/>
          <p:cNvSpPr>
            <a:spLocks noGrp="1"/>
          </p:cNvSpPr>
          <p:nvPr>
            <p:ph idx="1"/>
          </p:nvPr>
        </p:nvSpPr>
        <p:spPr>
          <a:xfrm>
            <a:off x="457200" y="1600200"/>
            <a:ext cx="8229600" cy="4899023"/>
          </a:xfrm>
          <a:solidFill>
            <a:schemeClr val="bg2"/>
          </a:solidFill>
          <a:effectLst>
            <a:glow rad="101600">
              <a:schemeClr val="bg2">
                <a:alpha val="75000"/>
              </a:schemeClr>
            </a:glow>
          </a:effectLst>
        </p:spPr>
        <p:txBody>
          <a:bodyPr>
            <a:normAutofit fontScale="25000" lnSpcReduction="20000"/>
          </a:bodyPr>
          <a:lstStyle/>
          <a:p>
            <a:pPr marL="0" indent="0">
              <a:lnSpc>
                <a:spcPct val="120000"/>
              </a:lnSpc>
              <a:buNone/>
            </a:pPr>
            <a:r>
              <a:rPr lang="en-US" sz="8000" dirty="0" smtClean="0"/>
              <a:t>Mary Thomas, who arrived in South Australia on board the </a:t>
            </a:r>
            <a:r>
              <a:rPr lang="en-US" sz="8000" i="1" dirty="0" err="1" smtClean="0"/>
              <a:t>Africaine</a:t>
            </a:r>
            <a:r>
              <a:rPr lang="en-US" sz="8000" dirty="0" smtClean="0"/>
              <a:t> wrote: </a:t>
            </a:r>
          </a:p>
          <a:p>
            <a:pPr marL="0" indent="0">
              <a:lnSpc>
                <a:spcPct val="120000"/>
              </a:lnSpc>
              <a:buNone/>
            </a:pPr>
            <a:endParaRPr lang="en-US" sz="8000" dirty="0" smtClean="0"/>
          </a:p>
          <a:p>
            <a:pPr marL="400050" lvl="1" indent="0">
              <a:lnSpc>
                <a:spcPct val="120000"/>
              </a:lnSpc>
              <a:buNone/>
            </a:pPr>
            <a:r>
              <a:rPr lang="en-US" sz="8000" i="1" dirty="0" smtClean="0"/>
              <a:t>The following was published in The Observer, January 2, 1858, on the occasion of the colony having attained its majority. A festival was held at </a:t>
            </a:r>
            <a:r>
              <a:rPr lang="en-US" sz="8000" i="1" dirty="0" err="1" smtClean="0"/>
              <a:t>Glenelg</a:t>
            </a:r>
            <a:r>
              <a:rPr lang="en-US" sz="8000" i="1" dirty="0" smtClean="0"/>
              <a:t> on December 18, 1857, to commemorate the event:-</a:t>
            </a:r>
          </a:p>
          <a:p>
            <a:pPr marL="400050" lvl="1" indent="0">
              <a:lnSpc>
                <a:spcPct val="120000"/>
              </a:lnSpc>
              <a:buNone/>
            </a:pPr>
            <a:endParaRPr lang="en-US" sz="8000" i="1" dirty="0" smtClean="0"/>
          </a:p>
          <a:p>
            <a:pPr marL="400050" lvl="1" indent="0">
              <a:lnSpc>
                <a:spcPct val="120000"/>
              </a:lnSpc>
              <a:buNone/>
            </a:pPr>
            <a:r>
              <a:rPr lang="en-US" sz="8000" i="1" dirty="0" smtClean="0"/>
              <a:t>From the diary of Mrs. Robert Thomas, written the day after the Proclamation, December 28, 1836 :-</a:t>
            </a:r>
          </a:p>
          <a:p>
            <a:pPr marL="400050" lvl="1" indent="0">
              <a:lnSpc>
                <a:spcPct val="120000"/>
              </a:lnSpc>
              <a:buNone/>
            </a:pPr>
            <a:r>
              <a:rPr lang="en-AU" sz="8000" i="1" dirty="0"/>
              <a:t>This was a proud and, I hope, will be a happy day for South Australia. Early in the morning it was announced that the Buffalo had arrived from Port Lincoln, accompanied by the Cygnet, which had gone thither to escort the Governor, Captain Hindmarsh, to Holdfast Bay. This made us all alive, and soon after </a:t>
            </a:r>
            <a:r>
              <a:rPr lang="en-AU" sz="8000" i="1" dirty="0" err="1"/>
              <a:t>Mr.</a:t>
            </a:r>
            <a:r>
              <a:rPr lang="en-AU" sz="8000" i="1" dirty="0"/>
              <a:t> Thomas received notice to attend at the tent of </a:t>
            </a:r>
            <a:r>
              <a:rPr lang="en-AU" sz="8000" i="1" dirty="0" err="1"/>
              <a:t>Mr.</a:t>
            </a:r>
            <a:r>
              <a:rPr lang="en-AU" sz="8000" i="1" dirty="0"/>
              <a:t> Gouger, the Colonial Secretary, where His Excellency </a:t>
            </a:r>
            <a:r>
              <a:rPr lang="en-AU" sz="8000" i="1" dirty="0" smtClean="0"/>
              <a:t>the Governor </a:t>
            </a:r>
            <a:r>
              <a:rPr lang="en-AU" sz="8000" i="1" dirty="0"/>
              <a:t>was expected to be at 3 o’clock to read his Commission and proclaim the colony. </a:t>
            </a:r>
            <a:r>
              <a:rPr lang="en-AU" sz="8000" i="1" dirty="0" err="1"/>
              <a:t>Mr.</a:t>
            </a:r>
            <a:r>
              <a:rPr lang="en-AU" sz="8000" i="1" dirty="0"/>
              <a:t> </a:t>
            </a:r>
            <a:endParaRPr lang="en-US" dirty="0" smtClean="0"/>
          </a:p>
          <a:p>
            <a:endParaRPr lang="en-US" dirty="0"/>
          </a:p>
        </p:txBody>
      </p:sp>
    </p:spTree>
    <p:extLst>
      <p:ext uri="{BB962C8B-B14F-4D97-AF65-F5344CB8AC3E}">
        <p14:creationId xmlns:p14="http://schemas.microsoft.com/office/powerpoint/2010/main" val="42712427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44958"/>
            <a:ext cx="8229600" cy="6154265"/>
          </a:xfrm>
          <a:solidFill>
            <a:schemeClr val="bg2"/>
          </a:solidFill>
          <a:effectLst>
            <a:glow rad="101600">
              <a:schemeClr val="bg2">
                <a:alpha val="75000"/>
              </a:schemeClr>
            </a:glow>
          </a:effectLst>
        </p:spPr>
        <p:txBody>
          <a:bodyPr>
            <a:normAutofit/>
          </a:bodyPr>
          <a:lstStyle/>
          <a:p>
            <a:pPr marL="400050" lvl="1" indent="0">
              <a:buNone/>
            </a:pPr>
            <a:r>
              <a:rPr lang="en-AU" sz="2000" i="1" dirty="0"/>
              <a:t>Thomas then went to the Company’s store and soon returned with a </a:t>
            </a:r>
            <a:r>
              <a:rPr lang="en-US" sz="2000" i="1" dirty="0" smtClean="0"/>
              <a:t>request that he would procure a ham, as Mr. Gilbert was not provided with one, which was done, and a fine Hampshire ham was dressed for the occasion. It was also requested that we would prepare ourselves to meet the procession, as all who could were expected to attend. We went accordingly, and found assembled the largest company we had yet seen in the colony, probably two hundred persons.</a:t>
            </a:r>
          </a:p>
          <a:p>
            <a:pPr marL="400050" lvl="1" indent="0">
              <a:buNone/>
            </a:pPr>
            <a:endParaRPr lang="en-US" sz="2000" i="1" dirty="0" smtClean="0"/>
          </a:p>
          <a:p>
            <a:pPr marL="400050" lvl="1" indent="0">
              <a:buNone/>
            </a:pPr>
            <a:r>
              <a:rPr lang="en-US" sz="2000" i="1" dirty="0" smtClean="0"/>
              <a:t>The Governor’s Private Secretary read the Proclamation under a huge </a:t>
            </a:r>
            <a:r>
              <a:rPr lang="en-US" sz="2000" i="1" dirty="0" err="1" smtClean="0"/>
              <a:t>gumtree</a:t>
            </a:r>
            <a:r>
              <a:rPr lang="en-US" sz="2000" i="1" dirty="0" smtClean="0"/>
              <a:t>, a flag was hoisted, a party of marines from the Buffalo fired a </a:t>
            </a:r>
            <a:r>
              <a:rPr lang="en-US" sz="2000" i="1" dirty="0" err="1" smtClean="0">
                <a:hlinkClick r:id="rId2" action="ppaction://hlinksldjump"/>
              </a:rPr>
              <a:t>feu</a:t>
            </a:r>
            <a:r>
              <a:rPr lang="en-US" sz="2000" i="1" dirty="0" smtClean="0">
                <a:hlinkClick r:id="rId2" action="ppaction://hlinksldjump"/>
              </a:rPr>
              <a:t>-de-joie</a:t>
            </a:r>
            <a:r>
              <a:rPr lang="en-US" sz="2000" i="1" dirty="0" smtClean="0"/>
              <a:t>, and loud hurrahs succeeded. A cold collation, of which we partook, followed in the open air.</a:t>
            </a:r>
            <a:r>
              <a:rPr lang="en-AU" sz="2000" i="1" dirty="0"/>
              <a:t> The Governor was very affable, shaking hands with the colonists and congratulating them on having such a fine country. After the repast he mounted on a chair and gave the first toast, “The King,” which was received with three times three, and followed by the National Anthem, led by </a:t>
            </a:r>
            <a:r>
              <a:rPr lang="en-AU" sz="2000" i="1" dirty="0" err="1"/>
              <a:t>Mr.</a:t>
            </a:r>
            <a:r>
              <a:rPr lang="en-AU" sz="2000" i="1" dirty="0"/>
              <a:t> Gilles. The old royal appellation of “George ” was so natural to Englishmen, after four successive reigns of Kings of that name, that it was forgotten at the moment that a “William” was now on the throne, and the first line was sung as formerly, “God save </a:t>
            </a:r>
            <a:endParaRPr lang="en-US" sz="2000" i="1" dirty="0" smtClean="0"/>
          </a:p>
          <a:p>
            <a:endParaRPr lang="en-US" dirty="0"/>
          </a:p>
        </p:txBody>
      </p:sp>
    </p:spTree>
    <p:extLst>
      <p:ext uri="{BB962C8B-B14F-4D97-AF65-F5344CB8AC3E}">
        <p14:creationId xmlns:p14="http://schemas.microsoft.com/office/powerpoint/2010/main" val="353633698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29278"/>
            <a:ext cx="8229600" cy="6169945"/>
          </a:xfrm>
          <a:solidFill>
            <a:schemeClr val="bg2"/>
          </a:solidFill>
          <a:effectLst>
            <a:glow rad="101600">
              <a:schemeClr val="bg2">
                <a:alpha val="75000"/>
              </a:schemeClr>
            </a:glow>
          </a:effectLst>
        </p:spPr>
        <p:txBody>
          <a:bodyPr>
            <a:normAutofit/>
          </a:bodyPr>
          <a:lstStyle/>
          <a:p>
            <a:pPr marL="400050" lvl="1" indent="0">
              <a:buNone/>
            </a:pPr>
            <a:r>
              <a:rPr lang="en-US" sz="2000" i="1" dirty="0" smtClean="0"/>
              <a:t>moment that a “William” was now on the throne, and the first line was sung as formerly, “God save great George, our King,” which excited a smile. Yet I believe that William the Fourth has not more loyal subjects throughout his wide dominions than those who were there assembled to welcome the arrival of the first Governor of South Australia. The health of His Excellency was then proposed and drunk with loud and universal cheering, followed by “Rule, Britannia.” Then “Mrs. </a:t>
            </a:r>
            <a:r>
              <a:rPr lang="en-US" sz="2000" i="1" dirty="0" err="1" smtClean="0"/>
              <a:t>Hindmarsh</a:t>
            </a:r>
            <a:r>
              <a:rPr lang="en-US" sz="2000" i="1" dirty="0" smtClean="0"/>
              <a:t> and the Ladies ” was proposed by Mr. Gilbert, and also received great applause, as did several other toasts.</a:t>
            </a:r>
          </a:p>
          <a:p>
            <a:pPr marL="400050" lvl="1" indent="0">
              <a:buNone/>
            </a:pPr>
            <a:r>
              <a:rPr lang="en-AU" sz="2000" i="1" dirty="0"/>
              <a:t>The Governor then gave the following:- “May the present unanimity continue as long as South Australia exists,” which made the plain ring with acclamations. At about 5 o’clock His Excellency and lady departed to the ship, and some officers and others followed in another boat. They all seemed highly delighted with our village, as I may call it, consisting now of about forty tents and huts, though scattered about without any regularity. Everyone fixed his present abode wherever he wished, knowing it would not be of long duration. We took coffee in </a:t>
            </a:r>
            <a:r>
              <a:rPr lang="en-AU" sz="2000" i="1" dirty="0" err="1"/>
              <a:t>Mr.</a:t>
            </a:r>
            <a:r>
              <a:rPr lang="en-AU" sz="2000" i="1" dirty="0"/>
              <a:t> Kingston’s hut, and returned home about 7 </a:t>
            </a:r>
            <a:r>
              <a:rPr lang="en-AU" sz="2000" i="1" dirty="0" smtClean="0"/>
              <a:t>o’clock.</a:t>
            </a:r>
          </a:p>
          <a:p>
            <a:pPr marL="400050" lvl="1" indent="0">
              <a:buNone/>
            </a:pPr>
            <a:r>
              <a:rPr lang="en-AU" sz="2000" i="1" dirty="0"/>
              <a:t>The evening, as well as the day and the preceding one, was very hot, and </a:t>
            </a:r>
            <a:endParaRPr lang="en-US" sz="2000" i="1" dirty="0"/>
          </a:p>
        </p:txBody>
      </p:sp>
    </p:spTree>
    <p:extLst>
      <p:ext uri="{BB962C8B-B14F-4D97-AF65-F5344CB8AC3E}">
        <p14:creationId xmlns:p14="http://schemas.microsoft.com/office/powerpoint/2010/main" val="64757271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29278"/>
            <a:ext cx="8229600" cy="6169945"/>
          </a:xfrm>
          <a:solidFill>
            <a:schemeClr val="bg2"/>
          </a:solidFill>
          <a:effectLst>
            <a:glow rad="101600">
              <a:schemeClr val="bg2">
                <a:alpha val="75000"/>
              </a:schemeClr>
            </a:glow>
          </a:effectLst>
        </p:spPr>
        <p:txBody>
          <a:bodyPr>
            <a:normAutofit/>
          </a:bodyPr>
          <a:lstStyle/>
          <a:p>
            <a:pPr marL="400050" lvl="1" indent="0">
              <a:buNone/>
            </a:pPr>
            <a:r>
              <a:rPr lang="en-US" sz="2000" i="1" dirty="0" smtClean="0"/>
              <a:t>the night continued so, insomuch that it was impossible to sleep, the thermometer having been sometimes upwards of 100 degrees in the tent. It seemed as if some of the colonists did not even go to bed, for we heard singing and shouting from different parties at intervals till long after daylight. Here I may remark that from the exceeding stillness of the night, except when the wind disturbed the trees near us, we could distinctly hear almost every sound that occurred, though at a considerable distance.</a:t>
            </a:r>
          </a:p>
          <a:p>
            <a:endParaRPr lang="en-US" dirty="0"/>
          </a:p>
        </p:txBody>
      </p:sp>
    </p:spTree>
    <p:extLst>
      <p:ext uri="{BB962C8B-B14F-4D97-AF65-F5344CB8AC3E}">
        <p14:creationId xmlns:p14="http://schemas.microsoft.com/office/powerpoint/2010/main" val="298977415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blipFill rotWithShape="1">
            <a:blip r:embed="rId2"/>
            <a:stretch>
              <a:fillRect/>
            </a:stretch>
          </a:blipFill>
        </p:spPr>
        <p:txBody>
          <a:bodyPr>
            <a:noAutofit/>
          </a:bodyPr>
          <a:lstStyle/>
          <a:p>
            <a:r>
              <a:rPr lang="en-US" sz="3600" b="1" dirty="0" smtClean="0">
                <a:latin typeface="Lucida Calligraphy"/>
                <a:cs typeface="Lucida Calligraphy"/>
              </a:rPr>
              <a:t/>
            </a:r>
            <a:br>
              <a:rPr lang="en-US" sz="3600" b="1" dirty="0" smtClean="0">
                <a:latin typeface="Lucida Calligraphy"/>
                <a:cs typeface="Lucida Calligraphy"/>
              </a:rPr>
            </a:br>
            <a:r>
              <a:rPr lang="en-US" sz="3600" b="1" dirty="0" smtClean="0">
                <a:latin typeface="Lucida Calligraphy"/>
                <a:cs typeface="Lucida Calligraphy"/>
              </a:rPr>
              <a:t>Wednesday 28 December 1836</a:t>
            </a:r>
            <a:br>
              <a:rPr lang="en-US" sz="3600" b="1" dirty="0" smtClean="0">
                <a:latin typeface="Lucida Calligraphy"/>
                <a:cs typeface="Lucida Calligraphy"/>
              </a:rPr>
            </a:br>
            <a:endParaRPr lang="en-US" sz="3600" dirty="0">
              <a:latin typeface="Lucida Calligraphy"/>
              <a:cs typeface="Lucida Calligraphy"/>
            </a:endParaRPr>
          </a:p>
        </p:txBody>
      </p:sp>
      <p:sp>
        <p:nvSpPr>
          <p:cNvPr id="3" name="Content Placeholder 2"/>
          <p:cNvSpPr>
            <a:spLocks noGrp="1"/>
          </p:cNvSpPr>
          <p:nvPr>
            <p:ph idx="1"/>
          </p:nvPr>
        </p:nvSpPr>
        <p:spPr>
          <a:xfrm>
            <a:off x="457200" y="1600200"/>
            <a:ext cx="8229600" cy="4899023"/>
          </a:xfrm>
          <a:solidFill>
            <a:schemeClr val="bg2"/>
          </a:solidFill>
          <a:effectLst>
            <a:glow rad="101600">
              <a:schemeClr val="bg2">
                <a:alpha val="75000"/>
              </a:schemeClr>
            </a:glow>
          </a:effectLst>
        </p:spPr>
        <p:txBody>
          <a:bodyPr>
            <a:normAutofit fontScale="25000" lnSpcReduction="20000"/>
          </a:bodyPr>
          <a:lstStyle/>
          <a:p>
            <a:pPr marL="0" indent="0">
              <a:buNone/>
            </a:pPr>
            <a:r>
              <a:rPr lang="en-US" sz="8000" dirty="0" smtClean="0"/>
              <a:t>Young Bingham Hutchinson, who arrived in South Australia on board the </a:t>
            </a:r>
            <a:r>
              <a:rPr lang="en-US" sz="8000" i="1" dirty="0" smtClean="0"/>
              <a:t>Buffalo</a:t>
            </a:r>
            <a:r>
              <a:rPr lang="en-US" sz="8000" dirty="0" smtClean="0"/>
              <a:t> wrote: </a:t>
            </a:r>
          </a:p>
          <a:p>
            <a:pPr marL="0" indent="0">
              <a:buNone/>
            </a:pPr>
            <a:endParaRPr lang="en-US" sz="8000" dirty="0" smtClean="0"/>
          </a:p>
          <a:p>
            <a:pPr marL="400050" lvl="1" indent="0">
              <a:lnSpc>
                <a:spcPct val="120000"/>
              </a:lnSpc>
              <a:buNone/>
            </a:pPr>
            <a:r>
              <a:rPr lang="en-US" sz="8000" i="1" dirty="0" smtClean="0"/>
              <a:t>Mod</a:t>
            </a:r>
            <a:r>
              <a:rPr lang="en-US" sz="8000" i="1" baseline="30000" dirty="0" smtClean="0"/>
              <a:t>e</a:t>
            </a:r>
            <a:r>
              <a:rPr lang="en-US" sz="8000" i="1" dirty="0" smtClean="0"/>
              <a:t> &amp; fine. 7. Sent a boat on shore</a:t>
            </a:r>
            <a:br>
              <a:rPr lang="en-US" sz="8000" i="1" dirty="0" smtClean="0"/>
            </a:br>
            <a:r>
              <a:rPr lang="en-US" sz="8000" i="1" dirty="0" smtClean="0"/>
              <a:t>to the settlement in Holdfast bay. 10. </a:t>
            </a:r>
            <a:r>
              <a:rPr lang="en-US" sz="8000" i="1" dirty="0" err="1" smtClean="0"/>
              <a:t>Anchor’d</a:t>
            </a:r>
            <a:r>
              <a:rPr lang="en-US" sz="8000" i="1" dirty="0" smtClean="0"/>
              <a:t/>
            </a:r>
            <a:br>
              <a:rPr lang="en-US" sz="8000" i="1" dirty="0" smtClean="0"/>
            </a:br>
            <a:r>
              <a:rPr lang="en-US" sz="8000" i="1" dirty="0" smtClean="0"/>
              <a:t>in Holdfast bay in 7 </a:t>
            </a:r>
            <a:r>
              <a:rPr lang="en-US" sz="8000" i="1" dirty="0" err="1" smtClean="0"/>
              <a:t>f</a:t>
            </a:r>
            <a:r>
              <a:rPr lang="en-US" sz="8000" i="1" baseline="30000" dirty="0" err="1" smtClean="0"/>
              <a:t>ms</a:t>
            </a:r>
            <a:r>
              <a:rPr lang="en-US" sz="8000" i="1" dirty="0" smtClean="0"/>
              <a:t> . Noon. Light winds &amp; fine.</a:t>
            </a:r>
            <a:br>
              <a:rPr lang="en-US" sz="8000" i="1" dirty="0" smtClean="0"/>
            </a:br>
            <a:r>
              <a:rPr lang="en-US" sz="8000" i="1" dirty="0" smtClean="0"/>
              <a:t>P.M. D</a:t>
            </a:r>
            <a:r>
              <a:rPr lang="en-US" sz="8000" i="1" baseline="30000" dirty="0" smtClean="0"/>
              <a:t>o</a:t>
            </a:r>
            <a:r>
              <a:rPr lang="en-US" sz="8000" i="1" dirty="0" smtClean="0"/>
              <a:t> </a:t>
            </a:r>
            <a:r>
              <a:rPr lang="en-US" sz="8000" i="1" dirty="0" err="1" smtClean="0"/>
              <a:t>W</a:t>
            </a:r>
            <a:r>
              <a:rPr lang="en-US" sz="8000" i="1" baseline="30000" dirty="0" err="1" smtClean="0"/>
              <a:t>r</a:t>
            </a:r>
            <a:r>
              <a:rPr lang="en-US" sz="8000" i="1" dirty="0" smtClean="0"/>
              <a:t>. At</a:t>
            </a:r>
            <a:r>
              <a:rPr lang="en-US" sz="8000" b="1" i="1" dirty="0" smtClean="0"/>
              <a:t> </a:t>
            </a:r>
            <a:r>
              <a:rPr lang="en-US" sz="8000" i="1" dirty="0" smtClean="0"/>
              <a:t>2 His Excellency Governor </a:t>
            </a:r>
            <a:r>
              <a:rPr lang="en-US" sz="8000" i="1" dirty="0" err="1" smtClean="0"/>
              <a:t>Hindmarsh</a:t>
            </a:r>
            <a:r>
              <a:rPr lang="en-US" sz="8000" i="1" dirty="0" smtClean="0"/>
              <a:t/>
            </a:r>
            <a:br>
              <a:rPr lang="en-US" sz="8000" i="1" dirty="0" smtClean="0"/>
            </a:br>
            <a:r>
              <a:rPr lang="en-US" sz="8000" i="1" dirty="0" smtClean="0"/>
              <a:t>accompanied by the Colonial &amp; Naval Officers land-</a:t>
            </a:r>
            <a:br>
              <a:rPr lang="en-US" sz="8000" i="1" dirty="0" smtClean="0"/>
            </a:br>
            <a:r>
              <a:rPr lang="en-US" sz="8000" i="1" dirty="0" smtClean="0"/>
              <a:t>-ed. The Ship was dressed in all her </a:t>
            </a:r>
            <a:r>
              <a:rPr lang="en-US" sz="8000" i="1" dirty="0" err="1" smtClean="0"/>
              <a:t>colours</a:t>
            </a:r>
            <a:r>
              <a:rPr lang="en-US" sz="8000" i="1" dirty="0" smtClean="0"/>
              <a:t>, &amp; fired</a:t>
            </a:r>
            <a:br>
              <a:rPr lang="en-US" sz="8000" i="1" dirty="0" smtClean="0"/>
            </a:br>
            <a:r>
              <a:rPr lang="en-US" sz="8000" i="1" dirty="0" smtClean="0"/>
              <a:t>a royal salute, &amp; His Majesty’s commission to</a:t>
            </a:r>
            <a:br>
              <a:rPr lang="en-US" sz="8000" i="1" dirty="0" smtClean="0"/>
            </a:br>
            <a:r>
              <a:rPr lang="en-US" sz="8000" i="1" dirty="0" smtClean="0"/>
              <a:t>the Governor having been read, a </a:t>
            </a:r>
            <a:r>
              <a:rPr lang="en-US" sz="8000" i="1" dirty="0" err="1" smtClean="0">
                <a:hlinkClick r:id="rId3" action="ppaction://hlinksldjump"/>
              </a:rPr>
              <a:t>feu</a:t>
            </a:r>
            <a:r>
              <a:rPr lang="en-US" sz="8000" i="1" dirty="0" smtClean="0">
                <a:hlinkClick r:id="rId3" action="ppaction://hlinksldjump"/>
              </a:rPr>
              <a:t>-de-joie</a:t>
            </a:r>
            <a:r>
              <a:rPr lang="en-US" sz="8000" i="1" dirty="0" smtClean="0"/>
              <a:t> was</a:t>
            </a:r>
            <a:br>
              <a:rPr lang="en-US" sz="8000" i="1" dirty="0" smtClean="0"/>
            </a:br>
            <a:r>
              <a:rPr lang="en-US" sz="8000" i="1" dirty="0" smtClean="0"/>
              <a:t>fired by the Marine guard of </a:t>
            </a:r>
            <a:r>
              <a:rPr lang="en-US" sz="8000" i="1" dirty="0" err="1" smtClean="0"/>
              <a:t>Honour</a:t>
            </a:r>
            <a:r>
              <a:rPr lang="en-US" sz="8000" i="1" dirty="0" smtClean="0"/>
              <a:t>, when the</a:t>
            </a:r>
            <a:br>
              <a:rPr lang="en-US" sz="8000" i="1" dirty="0" smtClean="0"/>
            </a:br>
            <a:r>
              <a:rPr lang="en-US" sz="8000" i="1" dirty="0" smtClean="0"/>
              <a:t>English Ensign of S</a:t>
            </a:r>
            <a:r>
              <a:rPr lang="en-US" sz="8000" i="1" baseline="30000" dirty="0" smtClean="0"/>
              <a:t>t</a:t>
            </a:r>
            <a:r>
              <a:rPr lang="en-US" sz="8000" i="1" dirty="0" smtClean="0"/>
              <a:t> George was hoisted. The</a:t>
            </a:r>
            <a:br>
              <a:rPr lang="en-US" sz="8000" i="1" dirty="0" smtClean="0"/>
            </a:br>
            <a:r>
              <a:rPr lang="en-US" sz="8000" i="1" dirty="0" smtClean="0"/>
              <a:t>Governor’s Proclamation was then read, after which</a:t>
            </a:r>
            <a:br>
              <a:rPr lang="en-US" sz="8000" i="1" dirty="0" smtClean="0"/>
            </a:br>
            <a:r>
              <a:rPr lang="en-US" sz="8000" i="1" dirty="0" smtClean="0"/>
              <a:t>His Majesty’s &amp; His Excellency’s </a:t>
            </a:r>
            <a:r>
              <a:rPr lang="en-US" sz="8000" i="1" dirty="0" err="1" smtClean="0"/>
              <a:t>healths</a:t>
            </a:r>
            <a:r>
              <a:rPr lang="en-US" sz="8000" i="1" dirty="0" smtClean="0"/>
              <a:t> were drunk</a:t>
            </a:r>
            <a:br>
              <a:rPr lang="en-US" sz="8000" i="1" dirty="0" smtClean="0"/>
            </a:br>
            <a:r>
              <a:rPr lang="en-US" sz="8000" i="1" dirty="0" smtClean="0"/>
              <a:t>with great enthusiasm. The sailors then began</a:t>
            </a:r>
            <a:br>
              <a:rPr lang="en-US" sz="8000" i="1" dirty="0" smtClean="0"/>
            </a:br>
            <a:endParaRPr lang="en-US" i="1" dirty="0"/>
          </a:p>
        </p:txBody>
      </p:sp>
    </p:spTree>
    <p:extLst>
      <p:ext uri="{BB962C8B-B14F-4D97-AF65-F5344CB8AC3E}">
        <p14:creationId xmlns:p14="http://schemas.microsoft.com/office/powerpoint/2010/main" val="25890035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29278"/>
            <a:ext cx="8229600" cy="6169945"/>
          </a:xfrm>
          <a:solidFill>
            <a:schemeClr val="bg2"/>
          </a:solidFill>
          <a:effectLst>
            <a:glow rad="101600">
              <a:schemeClr val="bg2">
                <a:alpha val="75000"/>
              </a:schemeClr>
            </a:glow>
          </a:effectLst>
        </p:spPr>
        <p:txBody>
          <a:bodyPr>
            <a:normAutofit/>
          </a:bodyPr>
          <a:lstStyle/>
          <a:p>
            <a:pPr marL="400050" lvl="1" indent="0">
              <a:buNone/>
            </a:pPr>
            <a:r>
              <a:rPr lang="en-AU" sz="2000" dirty="0"/>
              <a:t>to get pretty drunk, so that we had great </a:t>
            </a:r>
            <a:r>
              <a:rPr lang="en-AU" sz="2000" dirty="0" err="1"/>
              <a:t>dif</a:t>
            </a:r>
            <a:r>
              <a:rPr lang="en-AU" sz="2000" dirty="0"/>
              <a:t>-</a:t>
            </a:r>
            <a:br>
              <a:rPr lang="en-AU" sz="2000" dirty="0"/>
            </a:br>
            <a:r>
              <a:rPr lang="en-AU" sz="2000" dirty="0"/>
              <a:t>-</a:t>
            </a:r>
            <a:r>
              <a:rPr lang="en-AU" sz="2000" dirty="0" err="1"/>
              <a:t>iculty</a:t>
            </a:r>
            <a:r>
              <a:rPr lang="en-AU" sz="2000" dirty="0"/>
              <a:t> to get on board, many staying behind.</a:t>
            </a:r>
            <a:br>
              <a:rPr lang="en-AU" sz="2000" dirty="0"/>
            </a:br>
            <a:r>
              <a:rPr lang="en-AU" sz="2000" dirty="0"/>
              <a:t>The natives set fire to the woods, which burnt grandly.</a:t>
            </a:r>
          </a:p>
          <a:p>
            <a:pPr marL="0" indent="0">
              <a:buNone/>
            </a:pPr>
            <a:endParaRPr lang="en-AU" sz="2000" dirty="0"/>
          </a:p>
          <a:p>
            <a:pPr marL="0" indent="0">
              <a:buNone/>
            </a:pPr>
            <a:endParaRPr lang="en-US" sz="2000" dirty="0"/>
          </a:p>
        </p:txBody>
      </p:sp>
    </p:spTree>
    <p:extLst>
      <p:ext uri="{BB962C8B-B14F-4D97-AF65-F5344CB8AC3E}">
        <p14:creationId xmlns:p14="http://schemas.microsoft.com/office/powerpoint/2010/main" val="264850631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blipFill rotWithShape="1">
            <a:blip r:embed="rId2"/>
            <a:stretch>
              <a:fillRect/>
            </a:stretch>
          </a:blipFill>
        </p:spPr>
        <p:txBody>
          <a:bodyPr>
            <a:noAutofit/>
          </a:bodyPr>
          <a:lstStyle/>
          <a:p>
            <a:r>
              <a:rPr lang="en-US" sz="3600" b="1" dirty="0" smtClean="0">
                <a:latin typeface="Lucida Calligraphy"/>
                <a:cs typeface="Lucida Calligraphy"/>
              </a:rPr>
              <a:t/>
            </a:r>
            <a:br>
              <a:rPr lang="en-US" sz="3600" b="1" dirty="0" smtClean="0">
                <a:latin typeface="Lucida Calligraphy"/>
                <a:cs typeface="Lucida Calligraphy"/>
              </a:rPr>
            </a:br>
            <a:r>
              <a:rPr lang="en-US" sz="3600" b="1" dirty="0" smtClean="0">
                <a:latin typeface="Lucida Calligraphy"/>
                <a:cs typeface="Lucida Calligraphy"/>
              </a:rPr>
              <a:t>Wednesday 28 December 1836</a:t>
            </a:r>
            <a:br>
              <a:rPr lang="en-US" sz="3600" b="1" dirty="0" smtClean="0">
                <a:latin typeface="Lucida Calligraphy"/>
                <a:cs typeface="Lucida Calligraphy"/>
              </a:rPr>
            </a:br>
            <a:endParaRPr lang="en-US" sz="3600" dirty="0">
              <a:latin typeface="Lucida Calligraphy"/>
              <a:cs typeface="Lucida Calligraphy"/>
            </a:endParaRPr>
          </a:p>
        </p:txBody>
      </p:sp>
      <p:sp>
        <p:nvSpPr>
          <p:cNvPr id="3" name="Content Placeholder 2"/>
          <p:cNvSpPr>
            <a:spLocks noGrp="1"/>
          </p:cNvSpPr>
          <p:nvPr>
            <p:ph idx="1"/>
          </p:nvPr>
        </p:nvSpPr>
        <p:spPr>
          <a:xfrm>
            <a:off x="457200" y="1600200"/>
            <a:ext cx="8229600" cy="4899023"/>
          </a:xfrm>
          <a:solidFill>
            <a:schemeClr val="bg2"/>
          </a:solidFill>
          <a:effectLst>
            <a:glow rad="101600">
              <a:schemeClr val="bg2">
                <a:alpha val="75000"/>
              </a:schemeClr>
            </a:glow>
          </a:effectLst>
        </p:spPr>
        <p:txBody>
          <a:bodyPr>
            <a:normAutofit fontScale="25000" lnSpcReduction="20000"/>
          </a:bodyPr>
          <a:lstStyle/>
          <a:p>
            <a:pPr marL="0" indent="0">
              <a:buNone/>
            </a:pPr>
            <a:r>
              <a:rPr lang="en-US" sz="8000" dirty="0" smtClean="0"/>
              <a:t>George Stevenson, who arrived in South Australia on board the </a:t>
            </a:r>
            <a:r>
              <a:rPr lang="en-US" sz="8000" i="1" dirty="0" smtClean="0"/>
              <a:t>Buffalo</a:t>
            </a:r>
            <a:r>
              <a:rPr lang="en-US" sz="8000" dirty="0" smtClean="0"/>
              <a:t> wrote: </a:t>
            </a:r>
          </a:p>
          <a:p>
            <a:pPr marL="0" indent="0">
              <a:buNone/>
            </a:pPr>
            <a:endParaRPr lang="en-US" sz="8000" dirty="0" smtClean="0"/>
          </a:p>
          <a:p>
            <a:pPr marL="400050" lvl="1" indent="0">
              <a:lnSpc>
                <a:spcPct val="120000"/>
              </a:lnSpc>
              <a:buNone/>
            </a:pPr>
            <a:r>
              <a:rPr lang="en-US" sz="8000" i="1" dirty="0" smtClean="0"/>
              <a:t>The wind continued favorable during the night, &amp; this morning we came to an anchor in Holdfast Bay, lying due west of Mount Lofty &amp; now about thirteen miles to the southward of the intended </a:t>
            </a:r>
            <a:r>
              <a:rPr lang="en-US" sz="8000" i="1" dirty="0" err="1" smtClean="0"/>
              <a:t>harbour</a:t>
            </a:r>
            <a:r>
              <a:rPr lang="en-US" sz="8000" i="1" dirty="0" smtClean="0"/>
              <a:t>. </a:t>
            </a:r>
            <a:r>
              <a:rPr lang="en-US" sz="8000" i="1" dirty="0" err="1" smtClean="0"/>
              <a:t>M</a:t>
            </a:r>
            <a:r>
              <a:rPr lang="en-US" sz="8000" i="1" baseline="30000" dirty="0" err="1" smtClean="0"/>
              <a:t>r</a:t>
            </a:r>
            <a:r>
              <a:rPr lang="en-US" sz="8000" i="1" dirty="0" smtClean="0"/>
              <a:t> Gouger came on board with a </a:t>
            </a:r>
            <a:r>
              <a:rPr lang="en-US" sz="8000" i="1" dirty="0" err="1" smtClean="0"/>
              <a:t>M</a:t>
            </a:r>
            <a:r>
              <a:rPr lang="en-US" sz="8000" i="1" baseline="30000" dirty="0" err="1" smtClean="0"/>
              <a:t>r</a:t>
            </a:r>
            <a:r>
              <a:rPr lang="en-US" sz="8000" i="1" dirty="0" smtClean="0"/>
              <a:t> Kingston one of the surveyors &amp; gladdened us with the intelligence of splendid land, plenty of fresh water, &amp; the prospect of an excellent location…. It was determined to go ashore to day &amp; read the Governor’s Commission &amp;c, &amp; preparations to land were made. At ½ past one we left the Buffalo – the Governor, Fisher, myself &amp; our families in one boat, the Treasurer, Chaplain &amp; others in a second, &amp; about 20 marines in a third besides the officers of the ship. The Council met in Gouger’s tent, where the orders in Council &amp; Commission were read &amp; the oaths to the Governor &amp; members of Council were administered.</a:t>
            </a:r>
            <a:r>
              <a:rPr lang="en-AU" sz="8000" i="1" dirty="0"/>
              <a:t> The Commission</a:t>
            </a:r>
            <a:br>
              <a:rPr lang="en-AU" sz="8000" i="1" dirty="0"/>
            </a:br>
            <a:r>
              <a:rPr lang="en-AU" sz="8000" i="1" dirty="0"/>
              <a:t>was afterwards read by me to the settlers of whom about 200 were present. A royal salute to the British Flag was fired &amp; a </a:t>
            </a:r>
            <a:r>
              <a:rPr lang="en-AU" sz="8000" i="1" dirty="0" err="1">
                <a:hlinkClick r:id="rId3" action="ppaction://hlinksldjump"/>
              </a:rPr>
              <a:t>feu</a:t>
            </a:r>
            <a:r>
              <a:rPr lang="en-AU" sz="8000" i="1" dirty="0">
                <a:hlinkClick r:id="rId3" action="ppaction://hlinksldjump"/>
              </a:rPr>
              <a:t>-de-joie</a:t>
            </a:r>
            <a:r>
              <a:rPr lang="en-AU" sz="8000" i="1" dirty="0"/>
              <a:t> by the </a:t>
            </a:r>
            <a:br>
              <a:rPr lang="en-AU" sz="8000" i="1" dirty="0"/>
            </a:br>
            <a:endParaRPr lang="en-US" sz="8000" i="1" dirty="0" smtClean="0"/>
          </a:p>
          <a:p>
            <a:endParaRPr lang="en-US" dirty="0"/>
          </a:p>
        </p:txBody>
      </p:sp>
    </p:spTree>
    <p:extLst>
      <p:ext uri="{BB962C8B-B14F-4D97-AF65-F5344CB8AC3E}">
        <p14:creationId xmlns:p14="http://schemas.microsoft.com/office/powerpoint/2010/main" val="170986589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blipFill rotWithShape="1">
            <a:blip r:embed="rId2"/>
            <a:stretch>
              <a:fillRect/>
            </a:stretch>
          </a:blipFill>
        </p:spPr>
        <p:txBody>
          <a:bodyPr>
            <a:normAutofit/>
          </a:bodyPr>
          <a:lstStyle/>
          <a:p>
            <a:r>
              <a:rPr lang="en-US" sz="3600" dirty="0" smtClean="0">
                <a:latin typeface="Lucida Calligraphy"/>
                <a:cs typeface="Lucida Calligraphy"/>
              </a:rPr>
              <a:t>Overview</a:t>
            </a:r>
            <a:endParaRPr lang="en-US" sz="3600" dirty="0">
              <a:latin typeface="Lucida Calligraphy"/>
              <a:cs typeface="Lucida Calligraphy"/>
            </a:endParaRPr>
          </a:p>
        </p:txBody>
      </p:sp>
      <p:sp>
        <p:nvSpPr>
          <p:cNvPr id="5" name="Content Placeholder 2"/>
          <p:cNvSpPr>
            <a:spLocks noGrp="1"/>
          </p:cNvSpPr>
          <p:nvPr>
            <p:ph idx="1"/>
          </p:nvPr>
        </p:nvSpPr>
        <p:spPr>
          <a:solidFill>
            <a:schemeClr val="bg2"/>
          </a:solidFill>
          <a:effectLst>
            <a:glow rad="101600">
              <a:schemeClr val="bg2">
                <a:alpha val="75000"/>
              </a:schemeClr>
            </a:glow>
          </a:effectLst>
        </p:spPr>
        <p:txBody>
          <a:bodyPr>
            <a:normAutofit/>
          </a:bodyPr>
          <a:lstStyle/>
          <a:p>
            <a:pPr marL="0" indent="0">
              <a:buNone/>
            </a:pPr>
            <a:r>
              <a:rPr lang="en-AU" sz="2000" dirty="0"/>
              <a:t>Between February and July 1836 nine ships left Britain bound for the newly created province of South Australia. On-board the ships were passengers who over many long months braved the perils of the ocean, including some of the most treacherous seas in the world to begin a new life on the other side of the world. </a:t>
            </a:r>
          </a:p>
          <a:p>
            <a:pPr marL="0" indent="0">
              <a:buNone/>
            </a:pPr>
            <a:endParaRPr lang="en-AU" sz="2000" dirty="0"/>
          </a:p>
          <a:p>
            <a:pPr marL="0" indent="0">
              <a:buNone/>
            </a:pPr>
            <a:r>
              <a:rPr lang="en-AU" sz="2000" dirty="0"/>
              <a:t>This resource uses the stories from these nine ships as recorded by the passengers and crew in their personal journals.</a:t>
            </a:r>
          </a:p>
          <a:p>
            <a:pPr marL="0" indent="0">
              <a:buNone/>
            </a:pPr>
            <a:endParaRPr lang="en-US" sz="2000" dirty="0"/>
          </a:p>
        </p:txBody>
      </p:sp>
    </p:spTree>
    <p:extLst>
      <p:ext uri="{BB962C8B-B14F-4D97-AF65-F5344CB8AC3E}">
        <p14:creationId xmlns:p14="http://schemas.microsoft.com/office/powerpoint/2010/main" val="376388494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13598"/>
            <a:ext cx="8229600" cy="6185625"/>
          </a:xfrm>
          <a:solidFill>
            <a:schemeClr val="bg2"/>
          </a:solidFill>
          <a:effectLst>
            <a:glow rad="101600">
              <a:schemeClr val="bg2">
                <a:alpha val="75000"/>
              </a:schemeClr>
            </a:glow>
          </a:effectLst>
        </p:spPr>
        <p:txBody>
          <a:bodyPr>
            <a:normAutofit/>
          </a:bodyPr>
          <a:lstStyle/>
          <a:p>
            <a:pPr marL="400050" lvl="1" indent="0">
              <a:buNone/>
            </a:pPr>
            <a:r>
              <a:rPr lang="en-US" sz="2000" i="1" dirty="0" smtClean="0"/>
              <a:t>marines. Afterwards the Buffalo saluted the Governor with 15 guns. A cold collation was prepared in the open air of which the party partook; &amp; all might have gone off very well had not our Treasurer got brutishly drunk and conducted himself in his usual disgraceful fashion towards every lady &amp; gentleman with whom he came in contact. We were all delighted with the aspect of the country &amp; the rich soil of Holdfast Plains: Mount Lofty &amp; the hills before us are wooded to the very summits 1500 feet at least above the level of the sea. On the plains there are numerous splendid trees of the eucalyptus species: the </a:t>
            </a:r>
            <a:r>
              <a:rPr lang="en-US" sz="2000" i="1" dirty="0" err="1" smtClean="0"/>
              <a:t>Banksia</a:t>
            </a:r>
            <a:r>
              <a:rPr lang="en-US" sz="2000" i="1" dirty="0" smtClean="0"/>
              <a:t>  </a:t>
            </a:r>
            <a:r>
              <a:rPr lang="en-US" sz="2000" i="1" dirty="0" err="1" smtClean="0"/>
              <a:t>rosa</a:t>
            </a:r>
            <a:r>
              <a:rPr lang="en-US" sz="2000" i="1" dirty="0" smtClean="0"/>
              <a:t> </a:t>
            </a:r>
            <a:r>
              <a:rPr lang="en-US" sz="2000" i="1" dirty="0" err="1" smtClean="0"/>
              <a:t>marinafolia</a:t>
            </a:r>
            <a:r>
              <a:rPr lang="en-US" sz="2000" i="1" dirty="0" smtClean="0"/>
              <a:t> was in great beauty. We found the pea, butter cup, the </a:t>
            </a:r>
            <a:r>
              <a:rPr lang="en-US" sz="2000" i="1" dirty="0" err="1" smtClean="0"/>
              <a:t>camomile</a:t>
            </a:r>
            <a:r>
              <a:rPr lang="en-US" sz="2000" i="1" dirty="0" smtClean="0"/>
              <a:t> daisy, and geranium, the flax plant, the kangaroo grass in great abundance. The parrots &amp; </a:t>
            </a:r>
            <a:r>
              <a:rPr lang="en-US" sz="2000" i="1" dirty="0" err="1" smtClean="0"/>
              <a:t>parroquets</a:t>
            </a:r>
            <a:r>
              <a:rPr lang="en-US" sz="2000" i="1" dirty="0" smtClean="0"/>
              <a:t> were very numerous. In a short walk we started several </a:t>
            </a:r>
            <a:r>
              <a:rPr lang="en-US" sz="2000" i="1" dirty="0" err="1" smtClean="0"/>
              <a:t>covies</a:t>
            </a:r>
            <a:r>
              <a:rPr lang="en-US" sz="2000" i="1" dirty="0" smtClean="0"/>
              <a:t> of quail, &amp; from a specimen shot there does not appear any difference between it &amp; the European variety. Nothing in fact can be richer than the soil: I have seen the Pickaway plains of Ohio &amp; traversed the Prairies of Illinois &amp; Indiana, but the best of them are not to be compared to the richness of Holdfast Plains . . .</a:t>
            </a:r>
            <a:endParaRPr lang="en-US" sz="2000" i="1" dirty="0"/>
          </a:p>
        </p:txBody>
      </p:sp>
    </p:spTree>
    <p:extLst>
      <p:ext uri="{BB962C8B-B14F-4D97-AF65-F5344CB8AC3E}">
        <p14:creationId xmlns:p14="http://schemas.microsoft.com/office/powerpoint/2010/main" val="3324375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blipFill rotWithShape="1">
            <a:blip r:embed="rId2"/>
            <a:stretch>
              <a:fillRect/>
            </a:stretch>
          </a:blipFill>
        </p:spPr>
        <p:txBody>
          <a:bodyPr>
            <a:noAutofit/>
          </a:bodyPr>
          <a:lstStyle/>
          <a:p>
            <a:r>
              <a:rPr lang="en-US" sz="3600" b="1" dirty="0" smtClean="0">
                <a:latin typeface="Lucida Calligraphy"/>
                <a:cs typeface="Lucida Calligraphy"/>
              </a:rPr>
              <a:t/>
            </a:r>
            <a:br>
              <a:rPr lang="en-US" sz="3600" b="1" dirty="0" smtClean="0">
                <a:latin typeface="Lucida Calligraphy"/>
                <a:cs typeface="Lucida Calligraphy"/>
              </a:rPr>
            </a:br>
            <a:r>
              <a:rPr lang="en-US" sz="3600" b="1" dirty="0" smtClean="0">
                <a:latin typeface="Lucida Calligraphy"/>
                <a:cs typeface="Lucida Calligraphy"/>
              </a:rPr>
              <a:t>Wednesday 28 December 1836</a:t>
            </a:r>
            <a:br>
              <a:rPr lang="en-US" sz="3600" b="1" dirty="0" smtClean="0">
                <a:latin typeface="Lucida Calligraphy"/>
                <a:cs typeface="Lucida Calligraphy"/>
              </a:rPr>
            </a:br>
            <a:endParaRPr lang="en-US" sz="3600" dirty="0">
              <a:latin typeface="Lucida Calligraphy"/>
              <a:cs typeface="Lucida Calligraphy"/>
            </a:endParaRPr>
          </a:p>
        </p:txBody>
      </p:sp>
      <p:sp>
        <p:nvSpPr>
          <p:cNvPr id="3" name="Content Placeholder 2"/>
          <p:cNvSpPr>
            <a:spLocks noGrp="1"/>
          </p:cNvSpPr>
          <p:nvPr>
            <p:ph idx="1"/>
          </p:nvPr>
        </p:nvSpPr>
        <p:spPr>
          <a:xfrm>
            <a:off x="457200" y="1600200"/>
            <a:ext cx="8229600" cy="4899023"/>
          </a:xfrm>
          <a:solidFill>
            <a:schemeClr val="bg2"/>
          </a:solidFill>
          <a:effectLst>
            <a:glow rad="101600">
              <a:schemeClr val="bg2">
                <a:alpha val="75000"/>
              </a:schemeClr>
            </a:glow>
          </a:effectLst>
        </p:spPr>
        <p:txBody>
          <a:bodyPr>
            <a:normAutofit fontScale="25000" lnSpcReduction="20000"/>
          </a:bodyPr>
          <a:lstStyle/>
          <a:p>
            <a:pPr marL="0" indent="0">
              <a:lnSpc>
                <a:spcPct val="120000"/>
              </a:lnSpc>
              <a:buNone/>
            </a:pPr>
            <a:r>
              <a:rPr lang="en-US" sz="8000" dirty="0" smtClean="0"/>
              <a:t>Robert Gouger, who arrived in South Australia on board the </a:t>
            </a:r>
            <a:r>
              <a:rPr lang="en-US" sz="8000" i="1" dirty="0" err="1" smtClean="0"/>
              <a:t>Africaine</a:t>
            </a:r>
            <a:r>
              <a:rPr lang="en-US" sz="8000" dirty="0" smtClean="0"/>
              <a:t> wrote: </a:t>
            </a:r>
          </a:p>
          <a:p>
            <a:pPr marL="0" indent="0">
              <a:lnSpc>
                <a:spcPct val="120000"/>
              </a:lnSpc>
              <a:buNone/>
            </a:pPr>
            <a:endParaRPr lang="en-US" sz="8000" dirty="0" smtClean="0"/>
          </a:p>
          <a:p>
            <a:pPr marL="400050" lvl="1" indent="0">
              <a:lnSpc>
                <a:spcPct val="120000"/>
              </a:lnSpc>
              <a:buNone/>
            </a:pPr>
            <a:r>
              <a:rPr lang="en-US" sz="8000" i="1" dirty="0" smtClean="0"/>
              <a:t>This morning, on going as usual to let out my goats, I saw 2 large Ships entering the Bay, which proved to be the “Buffalo” (bringing the Governor &amp; other officers) &amp; the “Cygnet” from Port Lincoln. Before 8 </a:t>
            </a:r>
            <a:r>
              <a:rPr lang="en-US" sz="8000" i="1" dirty="0" err="1" smtClean="0"/>
              <a:t>o’cl</a:t>
            </a:r>
            <a:r>
              <a:rPr lang="en-US" sz="8000" i="1" baseline="30000" dirty="0" err="1" smtClean="0"/>
              <a:t>k</a:t>
            </a:r>
            <a:r>
              <a:rPr lang="en-US" sz="8000" i="1" dirty="0" smtClean="0"/>
              <a:t> a messenger arrived at my tent requiring my attendance on board. I found His Excellency &amp; the whole party in good health &amp; spirits, &amp; full of hope &amp; </a:t>
            </a:r>
            <a:r>
              <a:rPr lang="en-US" sz="8000" i="1" dirty="0" err="1" smtClean="0"/>
              <a:t>ardour</a:t>
            </a:r>
            <a:r>
              <a:rPr lang="en-US" sz="8000" i="1" dirty="0" smtClean="0"/>
              <a:t> to commence their Colonial career. After some consultation it was decided that the Governor &amp; emigrants should land here at once, &amp; that in the course of the day, the necessary oaths should be taken &amp; the Governor’s commission read. </a:t>
            </a:r>
            <a:r>
              <a:rPr lang="en-AU" sz="8000" i="1" dirty="0"/>
              <a:t>At 3 </a:t>
            </a:r>
            <a:r>
              <a:rPr lang="en-AU" sz="8000" i="1" dirty="0" err="1"/>
              <a:t>o’clk</a:t>
            </a:r>
            <a:r>
              <a:rPr lang="en-AU" sz="8000" i="1" dirty="0"/>
              <a:t> the Marines from the “Buffalo” were drawn up in a line, &amp; the whole of the Colonists assembled in front of my tent. Before however reading the commission in public, I took the necessary oaths of office, &amp; as senior Member of Council present, I administered to the Governor the oaths of office. We then held a Council </a:t>
            </a:r>
            <a:endParaRPr lang="en-US" sz="8000" i="1" dirty="0" smtClean="0"/>
          </a:p>
          <a:p>
            <a:pPr marL="400050" lvl="1" indent="0">
              <a:buNone/>
            </a:pPr>
            <a:r>
              <a:rPr lang="en-US" dirty="0" smtClean="0"/>
              <a:t> </a:t>
            </a:r>
          </a:p>
          <a:p>
            <a:pPr marL="0" indent="0">
              <a:buNone/>
            </a:pPr>
            <a:r>
              <a:rPr lang="en-US" dirty="0" smtClean="0"/>
              <a:t> </a:t>
            </a:r>
          </a:p>
          <a:p>
            <a:endParaRPr lang="en-US" dirty="0"/>
          </a:p>
        </p:txBody>
      </p:sp>
    </p:spTree>
    <p:extLst>
      <p:ext uri="{BB962C8B-B14F-4D97-AF65-F5344CB8AC3E}">
        <p14:creationId xmlns:p14="http://schemas.microsoft.com/office/powerpoint/2010/main" val="70257036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44958"/>
            <a:ext cx="8229600" cy="6154265"/>
          </a:xfrm>
          <a:solidFill>
            <a:schemeClr val="bg2"/>
          </a:solidFill>
          <a:effectLst>
            <a:glow rad="101600">
              <a:schemeClr val="bg2">
                <a:alpha val="75000"/>
              </a:schemeClr>
            </a:glow>
          </a:effectLst>
        </p:spPr>
        <p:txBody>
          <a:bodyPr>
            <a:normAutofit/>
          </a:bodyPr>
          <a:lstStyle/>
          <a:p>
            <a:pPr marL="400050" lvl="1" indent="0">
              <a:buNone/>
            </a:pPr>
            <a:r>
              <a:rPr lang="en-US" sz="2000" i="1" dirty="0" smtClean="0"/>
              <a:t>in my tent for the purpose of agreeing upon a Proclamation requiring all to obey the laws &amp; declaring the Aborigines to have equal rights &amp; an equal claim upon the protection of the Government with the white Colonists. The Commission was then read in public, a “</a:t>
            </a:r>
            <a:r>
              <a:rPr lang="en-US" sz="2000" i="1" dirty="0" err="1" smtClean="0">
                <a:hlinkClick r:id="rId2" action="ppaction://hlinksldjump"/>
              </a:rPr>
              <a:t>feu</a:t>
            </a:r>
            <a:r>
              <a:rPr lang="en-US" sz="2000" i="1" dirty="0" smtClean="0">
                <a:hlinkClick r:id="rId2" action="ppaction://hlinksldjump"/>
              </a:rPr>
              <a:t>-de-joie</a:t>
            </a:r>
            <a:r>
              <a:rPr lang="en-US" sz="2000" i="1" dirty="0" smtClean="0"/>
              <a:t>” was fired by the Marines, the white ensign hoisted, &amp; a salute fired by the ships. The Proclamation having been read, the meeting adjourned to </a:t>
            </a:r>
            <a:r>
              <a:rPr lang="en-US" sz="2000" i="1" dirty="0" err="1" smtClean="0"/>
              <a:t>M</a:t>
            </a:r>
            <a:r>
              <a:rPr lang="en-US" sz="2000" i="1" baseline="30000" dirty="0" err="1" smtClean="0"/>
              <a:t>r</a:t>
            </a:r>
            <a:r>
              <a:rPr lang="en-US" sz="2000" i="1" dirty="0" smtClean="0"/>
              <a:t> Kingston’s tent, where a cold dinner was provided for such as chose to partake of it, &amp; the festivities were kept up unto a late hour. Rapidly as my heart beat on this occasion – an occasion to which, during the years I had devoted to the prosecution of the enterprise, I sometimes dared to anticipate and rejoice in; I was not suffered long to bestow even one thought upon it.</a:t>
            </a:r>
            <a:endParaRPr lang="en-US" sz="2000" i="1" dirty="0"/>
          </a:p>
        </p:txBody>
      </p:sp>
    </p:spTree>
    <p:extLst>
      <p:ext uri="{BB962C8B-B14F-4D97-AF65-F5344CB8AC3E}">
        <p14:creationId xmlns:p14="http://schemas.microsoft.com/office/powerpoint/2010/main" val="63209034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blipFill rotWithShape="1">
            <a:blip r:embed="rId2"/>
            <a:stretch>
              <a:fillRect/>
            </a:stretch>
          </a:blipFill>
        </p:spPr>
        <p:txBody>
          <a:bodyPr>
            <a:normAutofit fontScale="90000"/>
          </a:bodyPr>
          <a:lstStyle/>
          <a:p>
            <a:r>
              <a:rPr lang="en-US" sz="4000" b="1" dirty="0" smtClean="0">
                <a:latin typeface="Lucida Calligraphy"/>
                <a:cs typeface="Lucida Calligraphy"/>
              </a:rPr>
              <a:t/>
            </a:r>
            <a:br>
              <a:rPr lang="en-US" sz="4000" b="1" dirty="0" smtClean="0">
                <a:latin typeface="Lucida Calligraphy"/>
                <a:cs typeface="Lucida Calligraphy"/>
              </a:rPr>
            </a:br>
            <a:r>
              <a:rPr lang="en-US" sz="4000" b="1" dirty="0" smtClean="0">
                <a:latin typeface="Lucida Calligraphy"/>
                <a:cs typeface="Lucida Calligraphy"/>
              </a:rPr>
              <a:t>Wednesday 28 December 1836</a:t>
            </a:r>
            <a:r>
              <a:rPr lang="en-US" b="1" dirty="0" smtClean="0">
                <a:latin typeface="Lucida Calligraphy"/>
                <a:cs typeface="Lucida Calligraphy"/>
              </a:rPr>
              <a:t/>
            </a:r>
            <a:br>
              <a:rPr lang="en-US" b="1" dirty="0" smtClean="0">
                <a:latin typeface="Lucida Calligraphy"/>
                <a:cs typeface="Lucida Calligraphy"/>
              </a:rPr>
            </a:br>
            <a:endParaRPr lang="en-US" dirty="0">
              <a:latin typeface="Lucida Calligraphy"/>
              <a:cs typeface="Lucida Calligraphy"/>
            </a:endParaRPr>
          </a:p>
        </p:txBody>
      </p:sp>
      <p:sp>
        <p:nvSpPr>
          <p:cNvPr id="3" name="Content Placeholder 2"/>
          <p:cNvSpPr>
            <a:spLocks noGrp="1"/>
          </p:cNvSpPr>
          <p:nvPr>
            <p:ph idx="1"/>
          </p:nvPr>
        </p:nvSpPr>
        <p:spPr>
          <a:xfrm>
            <a:off x="457200" y="1600200"/>
            <a:ext cx="8229600" cy="4899023"/>
          </a:xfrm>
          <a:solidFill>
            <a:schemeClr val="bg2"/>
          </a:solidFill>
          <a:effectLst>
            <a:glow rad="101600">
              <a:schemeClr val="bg2">
                <a:alpha val="75000"/>
              </a:schemeClr>
            </a:glow>
          </a:effectLst>
        </p:spPr>
        <p:txBody>
          <a:bodyPr>
            <a:noAutofit/>
          </a:bodyPr>
          <a:lstStyle/>
          <a:p>
            <a:pPr marL="0" indent="0">
              <a:buNone/>
            </a:pPr>
            <a:r>
              <a:rPr lang="en-US" sz="2000" dirty="0" err="1" smtClean="0"/>
              <a:t>Dr</a:t>
            </a:r>
            <a:r>
              <a:rPr lang="en-US" sz="2000" dirty="0" smtClean="0"/>
              <a:t> John Woodforde, who arrived in South Australia on board the </a:t>
            </a:r>
            <a:r>
              <a:rPr lang="en-US" sz="2000" i="1" dirty="0" smtClean="0"/>
              <a:t>Rapid</a:t>
            </a:r>
            <a:r>
              <a:rPr lang="en-US" sz="2000" dirty="0" smtClean="0"/>
              <a:t> wrote: </a:t>
            </a:r>
          </a:p>
          <a:p>
            <a:pPr marL="0" indent="0">
              <a:buNone/>
            </a:pPr>
            <a:endParaRPr lang="en-US" sz="2000" dirty="0" smtClean="0"/>
          </a:p>
          <a:p>
            <a:pPr marL="400050" lvl="1" indent="0">
              <a:buNone/>
            </a:pPr>
            <a:r>
              <a:rPr lang="en-US" sz="2000" i="1" dirty="0" smtClean="0"/>
              <a:t>Our conjectures with regard to the ship yesterday were strengthened this morning by hearing distant guns, as of a salute given and returned in the direction of the settlement, and we have come to the conclusion that the Governor is safely arrived and that his salute was returned by the land battery brought by the “Tam O’ </a:t>
            </a:r>
            <a:r>
              <a:rPr lang="en-US" sz="2000" i="1" dirty="0" err="1" smtClean="0"/>
              <a:t>Shanter</a:t>
            </a:r>
            <a:r>
              <a:rPr lang="en-US" sz="2000" i="1" dirty="0" smtClean="0"/>
              <a:t>”. I have been shooting all day and have killed nearly five brace of quails which is considered as excellent sport, but in my opinion the best of the sport is in the eating. Our life here is exceedingly monotonous and uninteresting as we are completely debarred from news. We are all very anxious to remove to Holdfast Bay.</a:t>
            </a:r>
          </a:p>
          <a:p>
            <a:endParaRPr lang="en-US" sz="2000" dirty="0"/>
          </a:p>
        </p:txBody>
      </p:sp>
    </p:spTree>
    <p:extLst>
      <p:ext uri="{BB962C8B-B14F-4D97-AF65-F5344CB8AC3E}">
        <p14:creationId xmlns:p14="http://schemas.microsoft.com/office/powerpoint/2010/main" val="55534802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blipFill rotWithShape="1">
            <a:blip r:embed="rId2"/>
            <a:stretch>
              <a:fillRect/>
            </a:stretch>
          </a:blipFill>
        </p:spPr>
        <p:txBody>
          <a:bodyPr>
            <a:normAutofit fontScale="90000"/>
          </a:bodyPr>
          <a:lstStyle/>
          <a:p>
            <a:r>
              <a:rPr lang="en-US" sz="4000" b="1" dirty="0" smtClean="0">
                <a:latin typeface="Lucida Calligraphy"/>
                <a:cs typeface="Lucida Calligraphy"/>
              </a:rPr>
              <a:t/>
            </a:r>
            <a:br>
              <a:rPr lang="en-US" sz="4000" b="1" dirty="0" smtClean="0">
                <a:latin typeface="Lucida Calligraphy"/>
                <a:cs typeface="Lucida Calligraphy"/>
              </a:rPr>
            </a:br>
            <a:r>
              <a:rPr lang="en-US" sz="4000" b="1" dirty="0" smtClean="0">
                <a:latin typeface="Lucida Calligraphy"/>
                <a:cs typeface="Lucida Calligraphy"/>
              </a:rPr>
              <a:t>Thursday 29 December 1836</a:t>
            </a:r>
            <a:r>
              <a:rPr lang="en-US" sz="3600" b="1" dirty="0" smtClean="0">
                <a:latin typeface="Lucida Calligraphy"/>
                <a:cs typeface="Lucida Calligraphy"/>
              </a:rPr>
              <a:t/>
            </a:r>
            <a:br>
              <a:rPr lang="en-US" sz="3600" b="1" dirty="0" smtClean="0">
                <a:latin typeface="Lucida Calligraphy"/>
                <a:cs typeface="Lucida Calligraphy"/>
              </a:rPr>
            </a:br>
            <a:endParaRPr lang="en-US" sz="3600" dirty="0">
              <a:latin typeface="Lucida Calligraphy"/>
              <a:cs typeface="Lucida Calligraphy"/>
            </a:endParaRPr>
          </a:p>
        </p:txBody>
      </p:sp>
      <p:sp>
        <p:nvSpPr>
          <p:cNvPr id="3" name="Content Placeholder 2"/>
          <p:cNvSpPr>
            <a:spLocks noGrp="1"/>
          </p:cNvSpPr>
          <p:nvPr>
            <p:ph idx="1"/>
          </p:nvPr>
        </p:nvSpPr>
        <p:spPr>
          <a:xfrm>
            <a:off x="457200" y="1600200"/>
            <a:ext cx="8229600" cy="4899023"/>
          </a:xfrm>
          <a:solidFill>
            <a:schemeClr val="bg2"/>
          </a:solidFill>
          <a:effectLst>
            <a:glow rad="101600">
              <a:schemeClr val="bg2">
                <a:alpha val="75000"/>
              </a:schemeClr>
            </a:glow>
          </a:effectLst>
        </p:spPr>
        <p:txBody>
          <a:bodyPr>
            <a:normAutofit/>
          </a:bodyPr>
          <a:lstStyle/>
          <a:p>
            <a:pPr marL="0" indent="0">
              <a:buNone/>
            </a:pPr>
            <a:r>
              <a:rPr lang="en-US" sz="2000" dirty="0" smtClean="0"/>
              <a:t>Robert Gouger, who arrived in South Australia on board the </a:t>
            </a:r>
            <a:r>
              <a:rPr lang="en-US" sz="2000" i="1" dirty="0" err="1" smtClean="0"/>
              <a:t>Africaine</a:t>
            </a:r>
            <a:r>
              <a:rPr lang="en-US" sz="2000" dirty="0" smtClean="0"/>
              <a:t> wrote: </a:t>
            </a:r>
          </a:p>
          <a:p>
            <a:pPr marL="0" indent="0">
              <a:buNone/>
            </a:pPr>
            <a:endParaRPr lang="en-US" sz="2000" dirty="0" smtClean="0"/>
          </a:p>
          <a:p>
            <a:pPr marL="400050" lvl="1" indent="0">
              <a:buNone/>
            </a:pPr>
            <a:r>
              <a:rPr lang="en-US" sz="2000" i="1" dirty="0" smtClean="0"/>
              <a:t>The commission had hardly left my tent yesterday when the doctor was called in attendance upon my wife, who this morning at 6 </a:t>
            </a:r>
            <a:r>
              <a:rPr lang="en-US" sz="2000" i="1" dirty="0" err="1" smtClean="0"/>
              <a:t>o’cl</a:t>
            </a:r>
            <a:r>
              <a:rPr lang="en-US" sz="2000" i="1" baseline="30000" dirty="0" err="1" smtClean="0"/>
              <a:t>k</a:t>
            </a:r>
            <a:r>
              <a:rPr lang="en-US" sz="2000" i="1" dirty="0" smtClean="0"/>
              <a:t> gave the New Province a son! I say “gave the Province a son” for he is claimed by the Governor as his God-son, as being the first child born in the Colony, after the Establishment of the Government.</a:t>
            </a:r>
          </a:p>
          <a:p>
            <a:pPr marL="0" indent="0">
              <a:buNone/>
            </a:pPr>
            <a:r>
              <a:rPr lang="en-US" dirty="0" smtClean="0"/>
              <a:t> </a:t>
            </a:r>
          </a:p>
          <a:p>
            <a:endParaRPr lang="en-US" dirty="0"/>
          </a:p>
        </p:txBody>
      </p:sp>
    </p:spTree>
    <p:extLst>
      <p:ext uri="{BB962C8B-B14F-4D97-AF65-F5344CB8AC3E}">
        <p14:creationId xmlns:p14="http://schemas.microsoft.com/office/powerpoint/2010/main" val="312228176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blipFill rotWithShape="1">
            <a:blip r:embed="rId2"/>
            <a:stretch>
              <a:fillRect/>
            </a:stretch>
          </a:blipFill>
        </p:spPr>
        <p:txBody>
          <a:bodyPr>
            <a:noAutofit/>
          </a:bodyPr>
          <a:lstStyle/>
          <a:p>
            <a:r>
              <a:rPr lang="en-US" sz="3600" b="1" dirty="0" smtClean="0">
                <a:latin typeface="Lucida Calligraphy"/>
                <a:cs typeface="Lucida Calligraphy"/>
              </a:rPr>
              <a:t>Friday 30 December 1836</a:t>
            </a:r>
            <a:br>
              <a:rPr lang="en-US" sz="3600" b="1" dirty="0" smtClean="0">
                <a:latin typeface="Lucida Calligraphy"/>
                <a:cs typeface="Lucida Calligraphy"/>
              </a:rPr>
            </a:br>
            <a:endParaRPr lang="en-US" sz="3600" dirty="0">
              <a:latin typeface="Lucida Calligraphy"/>
              <a:cs typeface="Lucida Calligraphy"/>
            </a:endParaRPr>
          </a:p>
        </p:txBody>
      </p:sp>
      <p:sp>
        <p:nvSpPr>
          <p:cNvPr id="3" name="Content Placeholder 2"/>
          <p:cNvSpPr>
            <a:spLocks noGrp="1"/>
          </p:cNvSpPr>
          <p:nvPr>
            <p:ph idx="1"/>
          </p:nvPr>
        </p:nvSpPr>
        <p:spPr>
          <a:xfrm>
            <a:off x="457200" y="1600200"/>
            <a:ext cx="8229600" cy="4899023"/>
          </a:xfrm>
          <a:solidFill>
            <a:schemeClr val="bg2"/>
          </a:solidFill>
          <a:effectLst>
            <a:glow rad="101600">
              <a:schemeClr val="bg2">
                <a:alpha val="75000"/>
              </a:schemeClr>
            </a:glow>
          </a:effectLst>
        </p:spPr>
        <p:txBody>
          <a:bodyPr>
            <a:normAutofit/>
          </a:bodyPr>
          <a:lstStyle/>
          <a:p>
            <a:pPr marL="0" indent="0">
              <a:buNone/>
            </a:pPr>
            <a:r>
              <a:rPr lang="en-US" sz="2000" dirty="0" smtClean="0"/>
              <a:t>Robert Gouger, who arrived in South Australia on board the </a:t>
            </a:r>
            <a:r>
              <a:rPr lang="en-US" sz="2000" i="1" dirty="0" err="1" smtClean="0"/>
              <a:t>Africaine</a:t>
            </a:r>
            <a:r>
              <a:rPr lang="en-US" sz="2000" dirty="0" smtClean="0"/>
              <a:t> wrote: </a:t>
            </a:r>
          </a:p>
          <a:p>
            <a:pPr marL="0" indent="0">
              <a:buNone/>
            </a:pPr>
            <a:endParaRPr lang="en-US" sz="2000" dirty="0" smtClean="0"/>
          </a:p>
          <a:p>
            <a:pPr marL="400050" lvl="1" indent="0">
              <a:buNone/>
            </a:pPr>
            <a:r>
              <a:rPr lang="en-US" sz="2000" i="1" dirty="0" smtClean="0"/>
              <a:t>Wife &amp; child both going on well. —  A meeting of the legislature was held in my tent, at which two acts were passed – one establishing Courts of general &amp; petty sessions, &amp; another fixing the qualification of Jurors. Some Magistrates were also appointed at the meeting.</a:t>
            </a:r>
            <a:endParaRPr lang="en-US" sz="1600" i="1" dirty="0" smtClean="0"/>
          </a:p>
          <a:p>
            <a:pPr marL="0" indent="0">
              <a:buNone/>
            </a:pPr>
            <a:r>
              <a:rPr lang="en-US" dirty="0"/>
              <a:t> </a:t>
            </a:r>
            <a:endParaRPr lang="en-US" dirty="0" smtClean="0"/>
          </a:p>
          <a:p>
            <a:endParaRPr lang="en-US" dirty="0"/>
          </a:p>
        </p:txBody>
      </p:sp>
    </p:spTree>
    <p:extLst>
      <p:ext uri="{BB962C8B-B14F-4D97-AF65-F5344CB8AC3E}">
        <p14:creationId xmlns:p14="http://schemas.microsoft.com/office/powerpoint/2010/main" val="150069103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blipFill rotWithShape="1">
            <a:blip r:embed="rId2"/>
            <a:stretch>
              <a:fillRect/>
            </a:stretch>
          </a:blipFill>
        </p:spPr>
        <p:txBody>
          <a:bodyPr>
            <a:normAutofit/>
          </a:bodyPr>
          <a:lstStyle/>
          <a:p>
            <a:r>
              <a:rPr lang="en-US" sz="3600" dirty="0" smtClean="0">
                <a:latin typeface="Lucida Calligraphy"/>
                <a:cs typeface="Lucida Calligraphy"/>
              </a:rPr>
              <a:t>Inquiry Questions</a:t>
            </a:r>
            <a:endParaRPr lang="en-US" sz="3600" dirty="0">
              <a:latin typeface="Lucida Calligraphy"/>
              <a:cs typeface="Lucida Calligraphy"/>
            </a:endParaRPr>
          </a:p>
        </p:txBody>
      </p:sp>
      <p:sp>
        <p:nvSpPr>
          <p:cNvPr id="3" name="Content Placeholder 2"/>
          <p:cNvSpPr>
            <a:spLocks noGrp="1"/>
          </p:cNvSpPr>
          <p:nvPr>
            <p:ph idx="1"/>
          </p:nvPr>
        </p:nvSpPr>
        <p:spPr>
          <a:xfrm>
            <a:off x="457200" y="1600200"/>
            <a:ext cx="8229600" cy="4899023"/>
          </a:xfrm>
          <a:solidFill>
            <a:schemeClr val="bg2"/>
          </a:solidFill>
          <a:effectLst>
            <a:glow rad="101600">
              <a:schemeClr val="bg2">
                <a:alpha val="75000"/>
              </a:schemeClr>
            </a:glow>
          </a:effectLst>
        </p:spPr>
        <p:txBody>
          <a:bodyPr>
            <a:normAutofit/>
          </a:bodyPr>
          <a:lstStyle/>
          <a:p>
            <a:r>
              <a:rPr lang="en-US" sz="2000" dirty="0" smtClean="0"/>
              <a:t>Who was involved in drawing up the Proclamation for South Australia?</a:t>
            </a:r>
          </a:p>
          <a:p>
            <a:pPr marL="0" indent="0">
              <a:buNone/>
            </a:pPr>
            <a:endParaRPr lang="en-US" sz="2000" dirty="0" smtClean="0"/>
          </a:p>
          <a:p>
            <a:r>
              <a:rPr lang="en-US" sz="2000" dirty="0" smtClean="0"/>
              <a:t>What was the purpose of the Proclamation? What was it to be used for?</a:t>
            </a:r>
          </a:p>
          <a:p>
            <a:pPr marL="0" indent="0">
              <a:buNone/>
            </a:pPr>
            <a:endParaRPr lang="en-US" sz="2000" dirty="0" smtClean="0"/>
          </a:p>
          <a:p>
            <a:r>
              <a:rPr lang="en-US" sz="2000" dirty="0" smtClean="0"/>
              <a:t>What agreements are made in the Proclamation? What does it mean?</a:t>
            </a:r>
          </a:p>
          <a:p>
            <a:pPr marL="0" indent="0">
              <a:buNone/>
            </a:pPr>
            <a:endParaRPr lang="en-US" sz="2000" dirty="0" smtClean="0"/>
          </a:p>
          <a:p>
            <a:r>
              <a:rPr lang="en-US" sz="2000" dirty="0" smtClean="0"/>
              <a:t>What is the significance of Proclamation day? Consider a range of perspectives.</a:t>
            </a:r>
          </a:p>
          <a:p>
            <a:endParaRPr lang="en-US" dirty="0"/>
          </a:p>
        </p:txBody>
      </p:sp>
    </p:spTree>
    <p:extLst>
      <p:ext uri="{BB962C8B-B14F-4D97-AF65-F5344CB8AC3E}">
        <p14:creationId xmlns:p14="http://schemas.microsoft.com/office/powerpoint/2010/main" val="122280377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blipFill rotWithShape="1">
            <a:blip r:embed="rId2"/>
            <a:stretch>
              <a:fillRect/>
            </a:stretch>
          </a:blipFill>
        </p:spPr>
        <p:txBody>
          <a:bodyPr/>
          <a:lstStyle/>
          <a:p>
            <a:r>
              <a:rPr lang="en-US" sz="3600" dirty="0" smtClean="0">
                <a:latin typeface="Lucida Calligraphy"/>
                <a:cs typeface="Lucida Calligraphy"/>
              </a:rPr>
              <a:t>Images</a:t>
            </a:r>
            <a:endParaRPr lang="en-US" sz="3600" dirty="0">
              <a:latin typeface="Lucida Calligraphy"/>
              <a:cs typeface="Lucida Calligraphy"/>
            </a:endParaRPr>
          </a:p>
        </p:txBody>
      </p:sp>
      <p:pic>
        <p:nvPicPr>
          <p:cNvPr id="4" name="Picture 3"/>
          <p:cNvPicPr>
            <a:picLocks noChangeAspect="1"/>
          </p:cNvPicPr>
          <p:nvPr/>
        </p:nvPicPr>
        <p:blipFill>
          <a:blip r:embed="rId3"/>
          <a:stretch>
            <a:fillRect/>
          </a:stretch>
        </p:blipFill>
        <p:spPr>
          <a:xfrm>
            <a:off x="3040108" y="1548169"/>
            <a:ext cx="3262315" cy="5068752"/>
          </a:xfrm>
          <a:prstGeom prst="rect">
            <a:avLst/>
          </a:prstGeom>
        </p:spPr>
      </p:pic>
    </p:spTree>
    <p:extLst>
      <p:ext uri="{BB962C8B-B14F-4D97-AF65-F5344CB8AC3E}">
        <p14:creationId xmlns:p14="http://schemas.microsoft.com/office/powerpoint/2010/main" val="107738228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717731" y="548797"/>
            <a:ext cx="3349372" cy="5017571"/>
          </a:xfrm>
          <a:prstGeom prst="rect">
            <a:avLst/>
          </a:prstGeom>
        </p:spPr>
      </p:pic>
      <p:sp>
        <p:nvSpPr>
          <p:cNvPr id="8" name="Rectangle 7"/>
          <p:cNvSpPr/>
          <p:nvPr/>
        </p:nvSpPr>
        <p:spPr>
          <a:xfrm>
            <a:off x="407619" y="5754527"/>
            <a:ext cx="8324841" cy="923330"/>
          </a:xfrm>
          <a:prstGeom prst="rect">
            <a:avLst/>
          </a:prstGeom>
        </p:spPr>
        <p:txBody>
          <a:bodyPr wrap="square">
            <a:spAutoFit/>
          </a:bodyPr>
          <a:lstStyle/>
          <a:p>
            <a:pPr algn="ctr"/>
            <a:r>
              <a:rPr lang="en-US" dirty="0" smtClean="0">
                <a:solidFill>
                  <a:srgbClr val="EEECE1"/>
                </a:solidFill>
              </a:rPr>
              <a:t>"Plums - 1.Monarch, 2.Transparent Gage, 3.Golden Transparent Gage" bold chromolithographic fruit print published in Thompson's Gardener's Assistant, about 1895. Ref F864</a:t>
            </a:r>
            <a:endParaRPr lang="en-US" dirty="0">
              <a:solidFill>
                <a:srgbClr val="EEECE1"/>
              </a:solidFill>
            </a:endParaRPr>
          </a:p>
        </p:txBody>
      </p:sp>
    </p:spTree>
    <p:extLst>
      <p:ext uri="{BB962C8B-B14F-4D97-AF65-F5344CB8AC3E}">
        <p14:creationId xmlns:p14="http://schemas.microsoft.com/office/powerpoint/2010/main" val="107738228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536487" y="231069"/>
            <a:ext cx="3969745" cy="5663886"/>
          </a:xfrm>
          <a:prstGeom prst="rect">
            <a:avLst/>
          </a:prstGeom>
        </p:spPr>
      </p:pic>
      <p:sp>
        <p:nvSpPr>
          <p:cNvPr id="6" name="Rectangle 5"/>
          <p:cNvSpPr/>
          <p:nvPr/>
        </p:nvSpPr>
        <p:spPr>
          <a:xfrm>
            <a:off x="533041" y="5894955"/>
            <a:ext cx="8105353" cy="646331"/>
          </a:xfrm>
          <a:prstGeom prst="rect">
            <a:avLst/>
          </a:prstGeom>
        </p:spPr>
        <p:txBody>
          <a:bodyPr wrap="square">
            <a:spAutoFit/>
          </a:bodyPr>
          <a:lstStyle/>
          <a:p>
            <a:pPr algn="ctr"/>
            <a:r>
              <a:rPr lang="en-US" dirty="0" smtClean="0">
                <a:solidFill>
                  <a:srgbClr val="EEECE1"/>
                </a:solidFill>
              </a:rPr>
              <a:t>" Christmas in Australia ... " pair of wood engravings published in The Illustrated London News, December, 1870. Ref D5662</a:t>
            </a:r>
            <a:endParaRPr lang="en-US" dirty="0">
              <a:solidFill>
                <a:srgbClr val="EEECE1"/>
              </a:solidFill>
            </a:endParaRPr>
          </a:p>
        </p:txBody>
      </p:sp>
    </p:spTree>
    <p:extLst>
      <p:ext uri="{BB962C8B-B14F-4D97-AF65-F5344CB8AC3E}">
        <p14:creationId xmlns:p14="http://schemas.microsoft.com/office/powerpoint/2010/main" val="107738228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blipFill rotWithShape="1">
            <a:blip r:embed="rId2"/>
            <a:stretch>
              <a:fillRect/>
            </a:stretch>
          </a:blipFill>
        </p:spPr>
        <p:txBody>
          <a:bodyPr/>
          <a:lstStyle/>
          <a:p>
            <a:r>
              <a:rPr lang="en-US" sz="3600" dirty="0" smtClean="0">
                <a:latin typeface="Lucida Calligraphy"/>
                <a:cs typeface="Lucida Calligraphy"/>
              </a:rPr>
              <a:t>Contents</a:t>
            </a:r>
            <a:endParaRPr lang="en-US" sz="3600" dirty="0">
              <a:latin typeface="Lucida Calligraphy"/>
              <a:cs typeface="Lucida Calligraphy"/>
            </a:endParaRPr>
          </a:p>
        </p:txBody>
      </p:sp>
      <p:sp>
        <p:nvSpPr>
          <p:cNvPr id="3" name="Content Placeholder 2"/>
          <p:cNvSpPr>
            <a:spLocks noGrp="1"/>
          </p:cNvSpPr>
          <p:nvPr>
            <p:ph idx="1"/>
          </p:nvPr>
        </p:nvSpPr>
        <p:spPr>
          <a:xfrm>
            <a:off x="457200" y="1600200"/>
            <a:ext cx="8229600" cy="4899023"/>
          </a:xfrm>
          <a:solidFill>
            <a:schemeClr val="bg2"/>
          </a:solidFill>
          <a:effectLst>
            <a:glow rad="101600">
              <a:schemeClr val="bg2">
                <a:alpha val="75000"/>
              </a:schemeClr>
            </a:glow>
          </a:effectLst>
        </p:spPr>
        <p:txBody>
          <a:bodyPr/>
          <a:lstStyle/>
          <a:p>
            <a:r>
              <a:rPr lang="en-AU" dirty="0" smtClean="0">
                <a:cs typeface="Times New Roman" pitchFamily="18" charset="0"/>
                <a:hlinkClick r:id="rId3" action="ppaction://hlinksldjump"/>
              </a:rPr>
              <a:t>Introduction</a:t>
            </a:r>
            <a:endParaRPr lang="en-AU" dirty="0" smtClean="0">
              <a:cs typeface="Times New Roman" pitchFamily="18" charset="0"/>
            </a:endParaRPr>
          </a:p>
          <a:p>
            <a:r>
              <a:rPr lang="en-AU" dirty="0" smtClean="0">
                <a:cs typeface="Times New Roman" pitchFamily="18" charset="0"/>
                <a:hlinkClick r:id="rId4" action="ppaction://hlinksldjump"/>
              </a:rPr>
              <a:t>Journal entries</a:t>
            </a:r>
            <a:endParaRPr lang="en-AU" dirty="0" smtClean="0">
              <a:cs typeface="Times New Roman" pitchFamily="18" charset="0"/>
            </a:endParaRPr>
          </a:p>
          <a:p>
            <a:r>
              <a:rPr lang="en-AU" dirty="0" smtClean="0">
                <a:cs typeface="Times New Roman" pitchFamily="18" charset="0"/>
                <a:hlinkClick r:id="rId5" action="ppaction://hlinksldjump"/>
              </a:rPr>
              <a:t>Inquiry Questions</a:t>
            </a:r>
            <a:endParaRPr lang="en-AU" dirty="0" smtClean="0">
              <a:cs typeface="Times New Roman" pitchFamily="18" charset="0"/>
            </a:endParaRPr>
          </a:p>
          <a:p>
            <a:r>
              <a:rPr lang="en-AU" dirty="0" smtClean="0">
                <a:cs typeface="Times New Roman" pitchFamily="18" charset="0"/>
                <a:hlinkClick r:id="rId6" action="ppaction://hlinksldjump"/>
              </a:rPr>
              <a:t>Relevant images </a:t>
            </a:r>
            <a:endParaRPr lang="en-AU" dirty="0" smtClean="0">
              <a:cs typeface="Times New Roman" pitchFamily="18" charset="0"/>
            </a:endParaRPr>
          </a:p>
          <a:p>
            <a:r>
              <a:rPr lang="en-AU" dirty="0" smtClean="0">
                <a:cs typeface="Times New Roman" pitchFamily="18" charset="0"/>
                <a:hlinkClick r:id="rId7" action="ppaction://hlinksldjump"/>
              </a:rPr>
              <a:t>Glossary of Terms</a:t>
            </a:r>
            <a:endParaRPr lang="en-AU" dirty="0" smtClean="0">
              <a:cs typeface="Times New Roman" pitchFamily="18" charset="0"/>
            </a:endParaRPr>
          </a:p>
          <a:p>
            <a:pPr marL="0" indent="0">
              <a:buNone/>
            </a:pPr>
            <a:endParaRPr lang="en-US" dirty="0"/>
          </a:p>
        </p:txBody>
      </p:sp>
    </p:spTree>
    <p:extLst>
      <p:ext uri="{BB962C8B-B14F-4D97-AF65-F5344CB8AC3E}">
        <p14:creationId xmlns:p14="http://schemas.microsoft.com/office/powerpoint/2010/main" val="379974586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blipFill rotWithShape="1">
            <a:blip r:embed="rId2"/>
            <a:stretch>
              <a:fillRect/>
            </a:stretch>
          </a:blipFill>
        </p:spPr>
        <p:txBody>
          <a:bodyPr>
            <a:normAutofit/>
          </a:bodyPr>
          <a:lstStyle/>
          <a:p>
            <a:r>
              <a:rPr lang="en-US" sz="3600" dirty="0" smtClean="0">
                <a:latin typeface="Lucida Calligraphy"/>
                <a:cs typeface="Lucida Calligraphy"/>
              </a:rPr>
              <a:t>Glossary of Terms</a:t>
            </a:r>
            <a:endParaRPr lang="en-US" sz="3600" dirty="0">
              <a:latin typeface="Lucida Calligraphy"/>
              <a:cs typeface="Lucida Calligraphy"/>
            </a:endParaRPr>
          </a:p>
        </p:txBody>
      </p:sp>
      <p:sp>
        <p:nvSpPr>
          <p:cNvPr id="3" name="Content Placeholder 2"/>
          <p:cNvSpPr>
            <a:spLocks noGrp="1"/>
          </p:cNvSpPr>
          <p:nvPr>
            <p:ph idx="1"/>
          </p:nvPr>
        </p:nvSpPr>
        <p:spPr>
          <a:xfrm>
            <a:off x="457200" y="1600200"/>
            <a:ext cx="8229600" cy="4899023"/>
          </a:xfrm>
          <a:solidFill>
            <a:schemeClr val="bg2"/>
          </a:solidFill>
          <a:effectLst>
            <a:glow rad="101600">
              <a:schemeClr val="bg2">
                <a:alpha val="75000"/>
              </a:schemeClr>
            </a:glow>
          </a:effectLst>
        </p:spPr>
        <p:txBody>
          <a:bodyPr>
            <a:normAutofit/>
          </a:bodyPr>
          <a:lstStyle/>
          <a:p>
            <a:pPr>
              <a:buNone/>
            </a:pPr>
            <a:r>
              <a:rPr lang="en-US" sz="1550" b="1" dirty="0" err="1" smtClean="0"/>
              <a:t>feu</a:t>
            </a:r>
            <a:r>
              <a:rPr lang="en-US" sz="1550" b="1" dirty="0" smtClean="0"/>
              <a:t>-de-joie</a:t>
            </a:r>
          </a:p>
          <a:p>
            <a:r>
              <a:rPr lang="en-US" sz="1550" dirty="0" smtClean="0"/>
              <a:t>A rifle salute. In French means “fire of joy”</a:t>
            </a:r>
          </a:p>
          <a:p>
            <a:pPr marL="0" indent="0">
              <a:buNone/>
            </a:pPr>
            <a:r>
              <a:rPr lang="en-US" sz="1550" b="1" dirty="0" err="1" smtClean="0"/>
              <a:t>Opthalmia</a:t>
            </a:r>
            <a:endParaRPr lang="en-US" sz="1550" b="1" dirty="0" smtClean="0"/>
          </a:p>
          <a:p>
            <a:r>
              <a:rPr lang="en-AU" sz="1550" dirty="0"/>
              <a:t>An inflammation of the eye.</a:t>
            </a:r>
            <a:endParaRPr lang="en-US" sz="1550" dirty="0"/>
          </a:p>
        </p:txBody>
      </p:sp>
    </p:spTree>
    <p:extLst>
      <p:ext uri="{BB962C8B-B14F-4D97-AF65-F5344CB8AC3E}">
        <p14:creationId xmlns:p14="http://schemas.microsoft.com/office/powerpoint/2010/main" val="122280377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blipFill rotWithShape="1">
            <a:blip r:embed="rId2"/>
            <a:stretch>
              <a:fillRect/>
            </a:stretch>
          </a:blipFill>
        </p:spPr>
        <p:txBody>
          <a:bodyPr/>
          <a:lstStyle/>
          <a:p>
            <a:r>
              <a:rPr lang="en-US" sz="3600" dirty="0" smtClean="0">
                <a:latin typeface="Lucida Calligraphy"/>
                <a:cs typeface="Lucida Calligraphy"/>
              </a:rPr>
              <a:t>Introduction</a:t>
            </a:r>
            <a:endParaRPr lang="en-US" sz="3600" dirty="0">
              <a:latin typeface="Lucida Calligraphy"/>
              <a:cs typeface="Lucida Calligraphy"/>
            </a:endParaRPr>
          </a:p>
        </p:txBody>
      </p:sp>
      <p:sp>
        <p:nvSpPr>
          <p:cNvPr id="3" name="Content Placeholder 2"/>
          <p:cNvSpPr>
            <a:spLocks noGrp="1"/>
          </p:cNvSpPr>
          <p:nvPr>
            <p:ph idx="1"/>
          </p:nvPr>
        </p:nvSpPr>
        <p:spPr>
          <a:xfrm>
            <a:off x="457200" y="1600200"/>
            <a:ext cx="8229600" cy="4899023"/>
          </a:xfrm>
          <a:solidFill>
            <a:schemeClr val="bg2"/>
          </a:solidFill>
          <a:effectLst>
            <a:glow rad="101600">
              <a:schemeClr val="bg2">
                <a:alpha val="75000"/>
              </a:schemeClr>
            </a:glow>
          </a:effectLst>
        </p:spPr>
        <p:txBody>
          <a:bodyPr>
            <a:noAutofit/>
          </a:bodyPr>
          <a:lstStyle/>
          <a:p>
            <a:pPr marL="0" indent="0">
              <a:buNone/>
            </a:pPr>
            <a:r>
              <a:rPr lang="en-US" sz="2000" dirty="0" smtClean="0"/>
              <a:t>We have now reached the end of our story only to find we have arrived at the very beginning of the next story. By the end of this week all nine of our ships have arrived in South Australian waters with the</a:t>
            </a:r>
            <a:r>
              <a:rPr lang="en-US" sz="2000" i="1" dirty="0" smtClean="0"/>
              <a:t> Buffalo</a:t>
            </a:r>
            <a:r>
              <a:rPr lang="en-US" sz="2000" dirty="0" smtClean="0"/>
              <a:t> arriving in Holdfast Bay on December 28th.  As soon as the </a:t>
            </a:r>
            <a:r>
              <a:rPr lang="en-US" sz="2000" i="1" dirty="0" smtClean="0"/>
              <a:t>Buffalo</a:t>
            </a:r>
            <a:r>
              <a:rPr lang="en-US" sz="2000" dirty="0" smtClean="0"/>
              <a:t> arrives, a meeting is held in Robert Gouger’s tent where a Proclamation announcement is agreed upon. The settlers then assemble around a giant gum tree while George Stevenson reads out the proclamation and the</a:t>
            </a:r>
            <a:r>
              <a:rPr lang="en-US" sz="2000" i="1" dirty="0" smtClean="0"/>
              <a:t> Province of South Australia</a:t>
            </a:r>
            <a:r>
              <a:rPr lang="en-US" sz="2000" dirty="0" smtClean="0"/>
              <a:t> is officially proclaimed.  This week we will look at the Proclamation of South Australia and consider what it means to the settlers and the Aboriginal people who were already living in South Australia.  Christmas day also falls  this week which gives us an opportunity to think about the way people have celebrated significant days and events since 1836.</a:t>
            </a:r>
            <a:endParaRPr lang="en-US" sz="2000" dirty="0"/>
          </a:p>
        </p:txBody>
      </p:sp>
    </p:spTree>
    <p:extLst>
      <p:ext uri="{BB962C8B-B14F-4D97-AF65-F5344CB8AC3E}">
        <p14:creationId xmlns:p14="http://schemas.microsoft.com/office/powerpoint/2010/main" val="75239757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blipFill rotWithShape="1">
            <a:blip r:embed="rId2"/>
            <a:stretch>
              <a:fillRect/>
            </a:stretch>
          </a:blipFill>
        </p:spPr>
        <p:txBody>
          <a:bodyPr>
            <a:normAutofit fontScale="90000"/>
          </a:bodyPr>
          <a:lstStyle/>
          <a:p>
            <a:r>
              <a:rPr lang="en-US" sz="2400" b="1" dirty="0" smtClean="0">
                <a:latin typeface="Lucida Calligraphy"/>
                <a:cs typeface="Lucida Calligraphy"/>
              </a:rPr>
              <a:t/>
            </a:r>
            <a:br>
              <a:rPr lang="en-US" sz="2400" b="1" dirty="0" smtClean="0">
                <a:latin typeface="Lucida Calligraphy"/>
                <a:cs typeface="Lucida Calligraphy"/>
              </a:rPr>
            </a:br>
            <a:r>
              <a:rPr lang="en-US" sz="2400" b="1" dirty="0" smtClean="0">
                <a:latin typeface="Lucida Calligraphy"/>
                <a:cs typeface="Lucida Calligraphy"/>
              </a:rPr>
              <a:t>Journals from settlers in South Australia:</a:t>
            </a:r>
            <a:br>
              <a:rPr lang="en-US" sz="2400" b="1" dirty="0" smtClean="0">
                <a:latin typeface="Lucida Calligraphy"/>
                <a:cs typeface="Lucida Calligraphy"/>
              </a:rPr>
            </a:br>
            <a:r>
              <a:rPr lang="en-US" sz="2400" b="1" dirty="0" smtClean="0">
                <a:latin typeface="Lucida Calligraphy"/>
                <a:cs typeface="Lucida Calligraphy"/>
              </a:rPr>
              <a:t>Sunday 25 December 1836</a:t>
            </a:r>
            <a:br>
              <a:rPr lang="en-US" sz="2400" b="1" dirty="0" smtClean="0">
                <a:latin typeface="Lucida Calligraphy"/>
                <a:cs typeface="Lucida Calligraphy"/>
              </a:rPr>
            </a:br>
            <a:endParaRPr lang="en-US" sz="2400" dirty="0">
              <a:latin typeface="Lucida Calligraphy"/>
              <a:cs typeface="Lucida Calligraphy"/>
            </a:endParaRPr>
          </a:p>
        </p:txBody>
      </p:sp>
      <p:sp>
        <p:nvSpPr>
          <p:cNvPr id="3" name="Content Placeholder 2"/>
          <p:cNvSpPr>
            <a:spLocks noGrp="1"/>
          </p:cNvSpPr>
          <p:nvPr>
            <p:ph idx="1"/>
          </p:nvPr>
        </p:nvSpPr>
        <p:spPr>
          <a:xfrm>
            <a:off x="457200" y="1600200"/>
            <a:ext cx="8229600" cy="4899023"/>
          </a:xfrm>
          <a:solidFill>
            <a:schemeClr val="bg2"/>
          </a:solidFill>
          <a:effectLst>
            <a:glow rad="101600">
              <a:schemeClr val="bg2">
                <a:alpha val="75000"/>
              </a:schemeClr>
            </a:glow>
          </a:effectLst>
        </p:spPr>
        <p:txBody>
          <a:bodyPr>
            <a:normAutofit fontScale="25000" lnSpcReduction="20000"/>
          </a:bodyPr>
          <a:lstStyle/>
          <a:p>
            <a:pPr marL="0" indent="0">
              <a:lnSpc>
                <a:spcPct val="120000"/>
              </a:lnSpc>
              <a:buNone/>
            </a:pPr>
            <a:r>
              <a:rPr lang="en-US" sz="8000" dirty="0" smtClean="0"/>
              <a:t>Mary Thomas, who arrived in South Australia on board the </a:t>
            </a:r>
            <a:r>
              <a:rPr lang="en-US" sz="8000" i="1" dirty="0" err="1" smtClean="0"/>
              <a:t>Africaine</a:t>
            </a:r>
            <a:r>
              <a:rPr lang="en-US" sz="8000" dirty="0" smtClean="0"/>
              <a:t> wrote: </a:t>
            </a:r>
          </a:p>
          <a:p>
            <a:pPr marL="0" indent="0">
              <a:lnSpc>
                <a:spcPct val="120000"/>
              </a:lnSpc>
              <a:buNone/>
            </a:pPr>
            <a:endParaRPr lang="en-US" sz="8000" dirty="0" smtClean="0"/>
          </a:p>
          <a:p>
            <a:pPr marL="400050" lvl="1" indent="0">
              <a:lnSpc>
                <a:spcPct val="120000"/>
              </a:lnSpc>
              <a:buNone/>
            </a:pPr>
            <a:r>
              <a:rPr lang="en-US" sz="8000" i="1" dirty="0" smtClean="0"/>
              <a:t>This being Christmas Day and Sunday, Divine Service was held for the first time in the rush hut of the principal surveyor, a short distance from our tents. We attended, taking our seats with us, the signal for assembling being the firing of a gun. The congregation numbered twenty-five persons, including the two gentlemen who conducted the service. The thermometer stood at 100 degrees, and most of those assembled were in the open air.</a:t>
            </a:r>
          </a:p>
          <a:p>
            <a:pPr marL="400050" lvl="1" indent="0">
              <a:lnSpc>
                <a:spcPct val="120000"/>
              </a:lnSpc>
              <a:buNone/>
            </a:pPr>
            <a:r>
              <a:rPr lang="en-US" sz="8000" i="1" dirty="0" smtClean="0"/>
              <a:t>….</a:t>
            </a:r>
          </a:p>
          <a:p>
            <a:pPr marL="400050" lvl="1" indent="0">
              <a:lnSpc>
                <a:spcPct val="120000"/>
              </a:lnSpc>
              <a:buNone/>
            </a:pPr>
            <a:r>
              <a:rPr lang="en-AU" sz="8000" i="1" dirty="0"/>
              <a:t>We kept up the old custom of Christmas as far as having a plum pudding for dinner, likewise a ham and a parrot pie, but one of our neighbours, as we afterwards found, had a large piece of roast beef, though we were not aware at the time that any fresh meat was to be had in the colony, and that, I believe, was partly salted. The fact was, when we landed at Glenelg, one of the passengers of the </a:t>
            </a:r>
            <a:r>
              <a:rPr lang="en-AU" sz="8000" i="1" dirty="0" err="1"/>
              <a:t>Africaine</a:t>
            </a:r>
            <a:r>
              <a:rPr lang="en-AU" sz="8000" i="1" dirty="0"/>
              <a:t> took charge of </a:t>
            </a:r>
            <a:r>
              <a:rPr lang="en-AU" sz="8000" i="1" dirty="0" smtClean="0"/>
              <a:t>Captain</a:t>
            </a:r>
            <a:endParaRPr lang="en-US" sz="8000" dirty="0" smtClean="0"/>
          </a:p>
          <a:p>
            <a:endParaRPr lang="en-US" dirty="0"/>
          </a:p>
        </p:txBody>
      </p:sp>
    </p:spTree>
    <p:extLst>
      <p:ext uri="{BB962C8B-B14F-4D97-AF65-F5344CB8AC3E}">
        <p14:creationId xmlns:p14="http://schemas.microsoft.com/office/powerpoint/2010/main" val="400319851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13598"/>
            <a:ext cx="8229600" cy="6185625"/>
          </a:xfrm>
          <a:solidFill>
            <a:schemeClr val="bg2"/>
          </a:solidFill>
          <a:effectLst>
            <a:glow rad="101600">
              <a:schemeClr val="bg2">
                <a:alpha val="75000"/>
              </a:schemeClr>
            </a:glow>
          </a:effectLst>
        </p:spPr>
        <p:txBody>
          <a:bodyPr>
            <a:normAutofit/>
          </a:bodyPr>
          <a:lstStyle/>
          <a:p>
            <a:pPr marL="400050" lvl="1" indent="0">
              <a:buNone/>
            </a:pPr>
            <a:r>
              <a:rPr lang="en-AU" sz="2000" i="1" dirty="0"/>
              <a:t>Duff’s cow and calf, </a:t>
            </a:r>
            <a:r>
              <a:rPr lang="en-AU" sz="2000" i="1" dirty="0" smtClean="0"/>
              <a:t>and </a:t>
            </a:r>
            <a:r>
              <a:rPr lang="en-AU" sz="2000" i="1" dirty="0"/>
              <a:t>the former, which had been tied to a tree near the lagoon, got over the bank and fell in, being so much injured that it was found expedient to kill her. Thus some of the colonists were supplied with their Christmas beef.</a:t>
            </a:r>
          </a:p>
          <a:p>
            <a:pPr marL="0" indent="0">
              <a:buNone/>
            </a:pPr>
            <a:endParaRPr lang="en-US" sz="2000" dirty="0" smtClean="0"/>
          </a:p>
        </p:txBody>
      </p:sp>
    </p:spTree>
    <p:extLst>
      <p:ext uri="{BB962C8B-B14F-4D97-AF65-F5344CB8AC3E}">
        <p14:creationId xmlns:p14="http://schemas.microsoft.com/office/powerpoint/2010/main" val="160559778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blipFill rotWithShape="1">
            <a:blip r:embed="rId2"/>
            <a:stretch>
              <a:fillRect/>
            </a:stretch>
          </a:blipFill>
        </p:spPr>
        <p:txBody>
          <a:bodyPr>
            <a:noAutofit/>
          </a:bodyPr>
          <a:lstStyle/>
          <a:p>
            <a:r>
              <a:rPr lang="en-US" sz="3600" b="1" dirty="0" smtClean="0">
                <a:latin typeface="Lucida Calligraphy"/>
                <a:cs typeface="Lucida Calligraphy"/>
              </a:rPr>
              <a:t/>
            </a:r>
            <a:br>
              <a:rPr lang="en-US" sz="3600" b="1" dirty="0" smtClean="0">
                <a:latin typeface="Lucida Calligraphy"/>
                <a:cs typeface="Lucida Calligraphy"/>
              </a:rPr>
            </a:br>
            <a:r>
              <a:rPr lang="en-US" sz="3600" b="1" dirty="0" smtClean="0">
                <a:latin typeface="Lucida Calligraphy"/>
                <a:cs typeface="Lucida Calligraphy"/>
              </a:rPr>
              <a:t>Sunday 25 December 1836</a:t>
            </a:r>
            <a:br>
              <a:rPr lang="en-US" sz="3600" b="1" dirty="0" smtClean="0">
                <a:latin typeface="Lucida Calligraphy"/>
                <a:cs typeface="Lucida Calligraphy"/>
              </a:rPr>
            </a:br>
            <a:endParaRPr lang="en-US" sz="3600" dirty="0">
              <a:latin typeface="Lucida Calligraphy"/>
              <a:cs typeface="Lucida Calligraphy"/>
            </a:endParaRPr>
          </a:p>
        </p:txBody>
      </p:sp>
      <p:sp>
        <p:nvSpPr>
          <p:cNvPr id="3" name="Content Placeholder 2"/>
          <p:cNvSpPr>
            <a:spLocks noGrp="1"/>
          </p:cNvSpPr>
          <p:nvPr>
            <p:ph idx="1"/>
          </p:nvPr>
        </p:nvSpPr>
        <p:spPr>
          <a:xfrm>
            <a:off x="457200" y="1600200"/>
            <a:ext cx="8229600" cy="4899023"/>
          </a:xfrm>
          <a:solidFill>
            <a:schemeClr val="bg2"/>
          </a:solidFill>
          <a:effectLst>
            <a:glow rad="101600">
              <a:schemeClr val="bg2">
                <a:alpha val="75000"/>
              </a:schemeClr>
            </a:glow>
          </a:effectLst>
        </p:spPr>
        <p:txBody>
          <a:bodyPr>
            <a:normAutofit/>
          </a:bodyPr>
          <a:lstStyle/>
          <a:p>
            <a:pPr marL="0" indent="0">
              <a:buNone/>
            </a:pPr>
            <a:r>
              <a:rPr lang="en-US" sz="2000" dirty="0" smtClean="0"/>
              <a:t>Young Bingham Hutchinson, who arrived in South Australia on board the </a:t>
            </a:r>
            <a:r>
              <a:rPr lang="en-US" sz="2000" i="1" dirty="0" smtClean="0"/>
              <a:t>Buffalo</a:t>
            </a:r>
            <a:r>
              <a:rPr lang="en-US" sz="2000" dirty="0" smtClean="0"/>
              <a:t> wrote: </a:t>
            </a:r>
          </a:p>
          <a:p>
            <a:pPr marL="0" indent="0">
              <a:buNone/>
            </a:pPr>
            <a:endParaRPr lang="en-US" sz="2000" dirty="0" smtClean="0"/>
          </a:p>
          <a:p>
            <a:pPr marL="400050" lvl="1" indent="0">
              <a:buNone/>
            </a:pPr>
            <a:r>
              <a:rPr lang="en-US" sz="2000" i="1" dirty="0" smtClean="0"/>
              <a:t>Light winds &amp; fine. S.E. Working to </a:t>
            </a:r>
            <a:r>
              <a:rPr lang="en-US" sz="2000" i="1" dirty="0" err="1" smtClean="0"/>
              <a:t>windw</a:t>
            </a:r>
            <a:r>
              <a:rPr lang="en-US" sz="2000" i="1" baseline="30000" dirty="0" err="1" smtClean="0"/>
              <a:t>d</a:t>
            </a:r>
            <a:r>
              <a:rPr lang="en-US" sz="2000" i="1" dirty="0" smtClean="0"/>
              <a:t/>
            </a:r>
            <a:br>
              <a:rPr lang="en-US" sz="2000" i="1" dirty="0" smtClean="0"/>
            </a:br>
            <a:r>
              <a:rPr lang="en-US" sz="2000" i="1" dirty="0" smtClean="0"/>
              <a:t>between Wedge isle &amp; Thistle isle. Performed Di-</a:t>
            </a:r>
            <a:br>
              <a:rPr lang="en-US" sz="2000" i="1" dirty="0" smtClean="0"/>
            </a:br>
            <a:r>
              <a:rPr lang="en-US" sz="2000" i="1" dirty="0" smtClean="0"/>
              <a:t>-vine Service on deck. P.M. D</a:t>
            </a:r>
            <a:r>
              <a:rPr lang="en-US" sz="2000" i="1" baseline="30000" dirty="0" smtClean="0"/>
              <a:t>o</a:t>
            </a:r>
            <a:r>
              <a:rPr lang="en-US" sz="2000" i="1" dirty="0" smtClean="0"/>
              <a:t> </a:t>
            </a:r>
            <a:r>
              <a:rPr lang="en-US" sz="2000" i="1" dirty="0" err="1" smtClean="0"/>
              <a:t>W</a:t>
            </a:r>
            <a:r>
              <a:rPr lang="en-US" sz="2000" i="1" baseline="30000" dirty="0" err="1" smtClean="0"/>
              <a:t>r</a:t>
            </a:r>
            <a:r>
              <a:rPr lang="en-US" sz="2000" i="1" dirty="0" smtClean="0"/>
              <a:t>. Wind South. At 2</a:t>
            </a:r>
            <a:br>
              <a:rPr lang="en-US" sz="2000" i="1" dirty="0" smtClean="0"/>
            </a:br>
            <a:r>
              <a:rPr lang="en-US" sz="2000" i="1" dirty="0" err="1" smtClean="0"/>
              <a:t>Capt</a:t>
            </a:r>
            <a:r>
              <a:rPr lang="en-US" sz="2000" i="1" baseline="30000" dirty="0" err="1" smtClean="0"/>
              <a:t>n</a:t>
            </a:r>
            <a:r>
              <a:rPr lang="en-US" sz="2000" i="1" dirty="0" smtClean="0"/>
              <a:t> Lipson &amp; family came to dine with the Governor.</a:t>
            </a:r>
            <a:br>
              <a:rPr lang="en-US" sz="2000" i="1" dirty="0" smtClean="0"/>
            </a:br>
            <a:r>
              <a:rPr lang="en-US" sz="2000" i="1" dirty="0" smtClean="0"/>
              <a:t>Light winds &amp; fine. Working to the N.E. end of Wedge island.</a:t>
            </a:r>
          </a:p>
          <a:p>
            <a:pPr marL="0" indent="0">
              <a:buNone/>
            </a:pPr>
            <a:endParaRPr lang="en-US" dirty="0" smtClean="0"/>
          </a:p>
          <a:p>
            <a:pPr marL="0" indent="0">
              <a:buNone/>
            </a:pPr>
            <a:r>
              <a:rPr lang="en-US" dirty="0"/>
              <a:t> </a:t>
            </a:r>
            <a:endParaRPr lang="en-US" dirty="0" smtClean="0"/>
          </a:p>
          <a:p>
            <a:endParaRPr lang="en-US" dirty="0"/>
          </a:p>
        </p:txBody>
      </p:sp>
    </p:spTree>
    <p:extLst>
      <p:ext uri="{BB962C8B-B14F-4D97-AF65-F5344CB8AC3E}">
        <p14:creationId xmlns:p14="http://schemas.microsoft.com/office/powerpoint/2010/main" val="307455472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blipFill rotWithShape="1">
            <a:blip r:embed="rId2"/>
            <a:stretch>
              <a:fillRect/>
            </a:stretch>
          </a:blipFill>
        </p:spPr>
        <p:txBody>
          <a:bodyPr>
            <a:normAutofit fontScale="90000"/>
          </a:bodyPr>
          <a:lstStyle/>
          <a:p>
            <a:r>
              <a:rPr lang="en-US" sz="4000" b="1" dirty="0" smtClean="0">
                <a:latin typeface="Lucida Calligraphy"/>
                <a:cs typeface="Lucida Calligraphy"/>
              </a:rPr>
              <a:t/>
            </a:r>
            <a:br>
              <a:rPr lang="en-US" sz="4000" b="1" dirty="0" smtClean="0">
                <a:latin typeface="Lucida Calligraphy"/>
                <a:cs typeface="Lucida Calligraphy"/>
              </a:rPr>
            </a:br>
            <a:r>
              <a:rPr lang="en-US" sz="4000" b="1" dirty="0" smtClean="0">
                <a:latin typeface="Lucida Calligraphy"/>
                <a:cs typeface="Lucida Calligraphy"/>
              </a:rPr>
              <a:t>Sunday 25 December 1836</a:t>
            </a:r>
            <a:r>
              <a:rPr lang="en-US" sz="3600" b="1" dirty="0" smtClean="0">
                <a:latin typeface="Lucida Calligraphy"/>
                <a:cs typeface="Lucida Calligraphy"/>
              </a:rPr>
              <a:t/>
            </a:r>
            <a:br>
              <a:rPr lang="en-US" sz="3600" b="1" dirty="0" smtClean="0">
                <a:latin typeface="Lucida Calligraphy"/>
                <a:cs typeface="Lucida Calligraphy"/>
              </a:rPr>
            </a:br>
            <a:endParaRPr lang="en-US" sz="3600" dirty="0">
              <a:latin typeface="Lucida Calligraphy"/>
              <a:cs typeface="Lucida Calligraphy"/>
            </a:endParaRPr>
          </a:p>
        </p:txBody>
      </p:sp>
      <p:sp>
        <p:nvSpPr>
          <p:cNvPr id="3" name="Content Placeholder 2"/>
          <p:cNvSpPr>
            <a:spLocks noGrp="1"/>
          </p:cNvSpPr>
          <p:nvPr>
            <p:ph idx="1"/>
          </p:nvPr>
        </p:nvSpPr>
        <p:spPr>
          <a:xfrm>
            <a:off x="457200" y="1600200"/>
            <a:ext cx="8229600" cy="4899023"/>
          </a:xfrm>
          <a:solidFill>
            <a:schemeClr val="bg2"/>
          </a:solidFill>
          <a:effectLst>
            <a:glow rad="101600">
              <a:schemeClr val="bg2">
                <a:alpha val="75000"/>
              </a:schemeClr>
            </a:glow>
          </a:effectLst>
        </p:spPr>
        <p:txBody>
          <a:bodyPr>
            <a:normAutofit/>
          </a:bodyPr>
          <a:lstStyle/>
          <a:p>
            <a:pPr marL="0" indent="0">
              <a:buNone/>
            </a:pPr>
            <a:r>
              <a:rPr lang="en-US" sz="2000" dirty="0" smtClean="0"/>
              <a:t>George Stevenson, who arrived in South Australia on board the </a:t>
            </a:r>
            <a:r>
              <a:rPr lang="en-US" sz="2000" i="1" dirty="0" smtClean="0"/>
              <a:t>Buffalo</a:t>
            </a:r>
            <a:r>
              <a:rPr lang="en-US" sz="2000" dirty="0" smtClean="0"/>
              <a:t> wrote: </a:t>
            </a:r>
          </a:p>
          <a:p>
            <a:pPr marL="0" indent="0">
              <a:buNone/>
            </a:pPr>
            <a:endParaRPr lang="en-US" sz="2000" dirty="0" smtClean="0"/>
          </a:p>
          <a:p>
            <a:pPr marL="400050" lvl="1" indent="0">
              <a:buNone/>
            </a:pPr>
            <a:r>
              <a:rPr lang="en-US" sz="2000" i="1" dirty="0" smtClean="0"/>
              <a:t>Christmas Day, clear, cloudless &amp; beautiful; with the</a:t>
            </a:r>
            <a:br>
              <a:rPr lang="en-US" sz="2000" i="1" dirty="0" smtClean="0"/>
            </a:br>
            <a:r>
              <a:rPr lang="en-US" sz="2000" i="1" dirty="0" smtClean="0"/>
              <a:t>thermometer at 68 Thoroughly disgusted with the conduct of the Governor to-day. Such violence &amp; </a:t>
            </a:r>
            <a:r>
              <a:rPr lang="en-US" sz="2000" i="1" dirty="0" err="1" smtClean="0"/>
              <a:t>ruffianism</a:t>
            </a:r>
            <a:r>
              <a:rPr lang="en-US" sz="2000" i="1" dirty="0" smtClean="0"/>
              <a:t> are without parallel, &amp; his profane &amp; abominable oaths have driven all but his own &amp; </a:t>
            </a:r>
            <a:r>
              <a:rPr lang="en-US" sz="2000" i="1" dirty="0" err="1" smtClean="0"/>
              <a:t>M</a:t>
            </a:r>
            <a:r>
              <a:rPr lang="en-US" sz="2000" i="1" baseline="30000" dirty="0" err="1" smtClean="0"/>
              <a:t>r</a:t>
            </a:r>
            <a:r>
              <a:rPr lang="en-US" sz="2000" i="1" dirty="0" smtClean="0"/>
              <a:t> Howard’s family from the deck to seek refuge from the outrageous profanity in their own cabins. Waiting for the Cygnet to come alongside with </a:t>
            </a:r>
            <a:r>
              <a:rPr lang="en-US" sz="2000" i="1" dirty="0" err="1" smtClean="0"/>
              <a:t>Capt</a:t>
            </a:r>
            <a:r>
              <a:rPr lang="en-US" sz="2000" i="1" dirty="0" smtClean="0"/>
              <a:t> Lipson’s family to dinner. This is pushing on with a vengeance! The jaw of a remarkably</a:t>
            </a:r>
            <a:r>
              <a:rPr lang="en-US" sz="2000" i="1" dirty="0"/>
              <a:t> </a:t>
            </a:r>
            <a:r>
              <a:rPr lang="en-US" sz="2000" i="1" dirty="0" smtClean="0"/>
              <a:t>large shark brought on board It measured when extended six feet four inches in circumference. The length of the animal was 19 feet. Its</a:t>
            </a:r>
            <a:br>
              <a:rPr lang="en-US" sz="2000" i="1" dirty="0" smtClean="0"/>
            </a:br>
            <a:r>
              <a:rPr lang="en-US" sz="2000" i="1" dirty="0" smtClean="0"/>
              <a:t>liver alone yielded 25 gallons of oil &amp; the weight altogether was estimated</a:t>
            </a:r>
            <a:br>
              <a:rPr lang="en-US" sz="2000" i="1" dirty="0" smtClean="0"/>
            </a:br>
            <a:r>
              <a:rPr lang="en-US" sz="2000" i="1" dirty="0" smtClean="0"/>
              <a:t>at little less than five tons: it was taken in Nepean Bay.</a:t>
            </a:r>
          </a:p>
          <a:p>
            <a:endParaRPr lang="en-US" dirty="0"/>
          </a:p>
        </p:txBody>
      </p:sp>
    </p:spTree>
    <p:extLst>
      <p:ext uri="{BB962C8B-B14F-4D97-AF65-F5344CB8AC3E}">
        <p14:creationId xmlns:p14="http://schemas.microsoft.com/office/powerpoint/2010/main" val="85126847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blipFill rotWithShape="1">
            <a:blip r:embed="rId2"/>
            <a:stretch>
              <a:fillRect/>
            </a:stretch>
          </a:blipFill>
        </p:spPr>
        <p:txBody>
          <a:bodyPr>
            <a:noAutofit/>
          </a:bodyPr>
          <a:lstStyle/>
          <a:p>
            <a:r>
              <a:rPr lang="en-US" sz="3600" b="1" dirty="0" smtClean="0">
                <a:latin typeface="Lucida Calligraphy"/>
                <a:cs typeface="Lucida Calligraphy"/>
              </a:rPr>
              <a:t/>
            </a:r>
            <a:br>
              <a:rPr lang="en-US" sz="3600" b="1" dirty="0" smtClean="0">
                <a:latin typeface="Lucida Calligraphy"/>
                <a:cs typeface="Lucida Calligraphy"/>
              </a:rPr>
            </a:br>
            <a:r>
              <a:rPr lang="en-US" sz="3600" b="1" dirty="0" smtClean="0">
                <a:latin typeface="Lucida Calligraphy"/>
                <a:cs typeface="Lucida Calligraphy"/>
              </a:rPr>
              <a:t>Sunday 25 December 1836</a:t>
            </a:r>
            <a:br>
              <a:rPr lang="en-US" sz="3600" b="1" dirty="0" smtClean="0">
                <a:latin typeface="Lucida Calligraphy"/>
                <a:cs typeface="Lucida Calligraphy"/>
              </a:rPr>
            </a:br>
            <a:endParaRPr lang="en-US" sz="3600" dirty="0">
              <a:latin typeface="Lucida Calligraphy"/>
              <a:cs typeface="Lucida Calligraphy"/>
            </a:endParaRPr>
          </a:p>
        </p:txBody>
      </p:sp>
      <p:sp>
        <p:nvSpPr>
          <p:cNvPr id="3" name="Content Placeholder 2"/>
          <p:cNvSpPr>
            <a:spLocks noGrp="1"/>
          </p:cNvSpPr>
          <p:nvPr>
            <p:ph idx="1"/>
          </p:nvPr>
        </p:nvSpPr>
        <p:spPr>
          <a:xfrm>
            <a:off x="457200" y="1600200"/>
            <a:ext cx="8229600" cy="4899023"/>
          </a:xfrm>
          <a:solidFill>
            <a:schemeClr val="bg2"/>
          </a:solidFill>
          <a:effectLst>
            <a:glow rad="101600">
              <a:schemeClr val="bg2">
                <a:alpha val="75000"/>
              </a:schemeClr>
            </a:glow>
          </a:effectLst>
        </p:spPr>
        <p:txBody>
          <a:bodyPr>
            <a:normAutofit/>
          </a:bodyPr>
          <a:lstStyle/>
          <a:p>
            <a:pPr marL="0" indent="0">
              <a:buNone/>
            </a:pPr>
            <a:r>
              <a:rPr lang="en-US" sz="2000" dirty="0" err="1" smtClean="0"/>
              <a:t>Dr</a:t>
            </a:r>
            <a:r>
              <a:rPr lang="en-US" sz="2000" dirty="0" smtClean="0"/>
              <a:t> John Woodforde, who arrived in South Australia on board the Rapid wrote: </a:t>
            </a:r>
          </a:p>
          <a:p>
            <a:pPr marL="0" indent="0">
              <a:buNone/>
            </a:pPr>
            <a:endParaRPr lang="en-US" sz="2000" dirty="0" smtClean="0"/>
          </a:p>
          <a:p>
            <a:pPr marL="400050" lvl="1" indent="0">
              <a:buNone/>
            </a:pPr>
            <a:r>
              <a:rPr lang="en-US" sz="2000" i="1" dirty="0" smtClean="0"/>
              <a:t>Christmas Day. Reminds us of Old England and our friends warming their knees by a rousing fire, with all other Christmas comforts. Here we are broiling under a sun nearly vertical and half of us nearly blind with </a:t>
            </a:r>
            <a:r>
              <a:rPr lang="en-US" sz="2000" i="1" dirty="0" err="1" smtClean="0">
                <a:hlinkClick r:id="rId3" action="ppaction://hlinksldjump"/>
              </a:rPr>
              <a:t>Opthalmia</a:t>
            </a:r>
            <a:r>
              <a:rPr lang="en-US" sz="2000" i="1" dirty="0" smtClean="0"/>
              <a:t> which I hear from the Sealers who visit this Coast always prevails during the Summer months. It is very distressing and of the purulent kind. The small flies, which when living in the tents were maddening, are, I am happy to say, much less troublesome in the huts, but the large disgusting blow-fly is very active, actually depositing living maggots on the plate you are eating off and making no distinction between fresh meat and the salt ship provisions. One of our sheep, the first, was killed last night after sunset and my ration which was served out at 6 this morning </a:t>
            </a:r>
            <a:r>
              <a:rPr lang="en-US" sz="2000" i="1" dirty="0" err="1" smtClean="0"/>
              <a:t>altho</a:t>
            </a:r>
            <a:r>
              <a:rPr lang="en-US" sz="2000" i="1" dirty="0" smtClean="0"/>
              <a:t>’ carefully wrapped in a towel was actually crawling by 10 and it has taken me nearly an hour to wash it. </a:t>
            </a:r>
          </a:p>
          <a:p>
            <a:endParaRPr lang="en-US" dirty="0"/>
          </a:p>
        </p:txBody>
      </p:sp>
    </p:spTree>
    <p:extLst>
      <p:ext uri="{BB962C8B-B14F-4D97-AF65-F5344CB8AC3E}">
        <p14:creationId xmlns:p14="http://schemas.microsoft.com/office/powerpoint/2010/main" val="56079111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347</TotalTime>
  <Words>2858</Words>
  <Application>Microsoft Office PowerPoint</Application>
  <PresentationFormat>On-screen Show (4:3)</PresentationFormat>
  <Paragraphs>110</Paragraphs>
  <Slides>30</Slides>
  <Notes>0</Notes>
  <HiddenSlides>0</HiddenSlides>
  <MMClips>0</MMClips>
  <ScaleCrop>false</ScaleCrop>
  <HeadingPairs>
    <vt:vector size="4" baseType="variant">
      <vt:variant>
        <vt:lpstr>Theme</vt:lpstr>
      </vt:variant>
      <vt:variant>
        <vt:i4>1</vt:i4>
      </vt:variant>
      <vt:variant>
        <vt:lpstr>Slide Titles</vt:lpstr>
      </vt:variant>
      <vt:variant>
        <vt:i4>30</vt:i4>
      </vt:variant>
    </vt:vector>
  </HeadingPairs>
  <TitlesOfParts>
    <vt:vector size="31" baseType="lpstr">
      <vt:lpstr>Office Theme</vt:lpstr>
      <vt:lpstr> Bound for South Australia 1836 Proclamation and Celebration Week 45 </vt:lpstr>
      <vt:lpstr>Overview</vt:lpstr>
      <vt:lpstr>Contents</vt:lpstr>
      <vt:lpstr>Introduction</vt:lpstr>
      <vt:lpstr> Journals from settlers in South Australia: Sunday 25 December 1836 </vt:lpstr>
      <vt:lpstr>PowerPoint Presentation</vt:lpstr>
      <vt:lpstr> Sunday 25 December 1836 </vt:lpstr>
      <vt:lpstr> Sunday 25 December 1836 </vt:lpstr>
      <vt:lpstr> Sunday 25 December 1836 </vt:lpstr>
      <vt:lpstr>PowerPoint Presentation</vt:lpstr>
      <vt:lpstr>Monday 26 December 1836 </vt:lpstr>
      <vt:lpstr> Tuesday 27 December 1836 </vt:lpstr>
      <vt:lpstr> Wednesday 28 December 1836 </vt:lpstr>
      <vt:lpstr>PowerPoint Presentation</vt:lpstr>
      <vt:lpstr>PowerPoint Presentation</vt:lpstr>
      <vt:lpstr>PowerPoint Presentation</vt:lpstr>
      <vt:lpstr> Wednesday 28 December 1836 </vt:lpstr>
      <vt:lpstr>PowerPoint Presentation</vt:lpstr>
      <vt:lpstr> Wednesday 28 December 1836 </vt:lpstr>
      <vt:lpstr>PowerPoint Presentation</vt:lpstr>
      <vt:lpstr> Wednesday 28 December 1836 </vt:lpstr>
      <vt:lpstr>PowerPoint Presentation</vt:lpstr>
      <vt:lpstr> Wednesday 28 December 1836 </vt:lpstr>
      <vt:lpstr> Thursday 29 December 1836 </vt:lpstr>
      <vt:lpstr>Friday 30 December 1836 </vt:lpstr>
      <vt:lpstr>Inquiry Questions</vt:lpstr>
      <vt:lpstr>Images</vt:lpstr>
      <vt:lpstr>PowerPoint Presentation</vt:lpstr>
      <vt:lpstr>PowerPoint Presentation</vt:lpstr>
      <vt:lpstr>Glossary of Terms</vt:lpstr>
    </vt:vector>
  </TitlesOfParts>
  <Company>University of South Australia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Bound for South Australia 1836 Week 45 Proclamation and Celebration</dc:title>
  <dc:creator>Ian Hutchison</dc:creator>
  <cp:lastModifiedBy>Jonathan Hull</cp:lastModifiedBy>
  <cp:revision>19</cp:revision>
  <dcterms:created xsi:type="dcterms:W3CDTF">2011-12-30T21:23:50Z</dcterms:created>
  <dcterms:modified xsi:type="dcterms:W3CDTF">2012-02-01T05:26:27Z</dcterms:modified>
</cp:coreProperties>
</file>